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435" r:id="rId2"/>
    <p:sldId id="257" r:id="rId3"/>
    <p:sldId id="436" r:id="rId4"/>
    <p:sldId id="437" r:id="rId5"/>
    <p:sldId id="438" r:id="rId6"/>
    <p:sldId id="439" r:id="rId7"/>
    <p:sldId id="440" r:id="rId8"/>
    <p:sldId id="442" r:id="rId9"/>
    <p:sldId id="443" r:id="rId10"/>
    <p:sldId id="444" r:id="rId11"/>
    <p:sldId id="446" r:id="rId12"/>
    <p:sldId id="447" r:id="rId13"/>
    <p:sldId id="448" r:id="rId14"/>
    <p:sldId id="511" r:id="rId15"/>
    <p:sldId id="451" r:id="rId16"/>
    <p:sldId id="454" r:id="rId17"/>
    <p:sldId id="501" r:id="rId18"/>
    <p:sldId id="455" r:id="rId19"/>
    <p:sldId id="457" r:id="rId20"/>
    <p:sldId id="458" r:id="rId21"/>
    <p:sldId id="459" r:id="rId22"/>
    <p:sldId id="463" r:id="rId23"/>
    <p:sldId id="470" r:id="rId24"/>
    <p:sldId id="512" r:id="rId25"/>
    <p:sldId id="471" r:id="rId26"/>
    <p:sldId id="500" r:id="rId27"/>
    <p:sldId id="510" r:id="rId28"/>
    <p:sldId id="477" r:id="rId29"/>
    <p:sldId id="478" r:id="rId30"/>
    <p:sldId id="479" r:id="rId31"/>
    <p:sldId id="480" r:id="rId32"/>
    <p:sldId id="481" r:id="rId33"/>
    <p:sldId id="505" r:id="rId34"/>
    <p:sldId id="485" r:id="rId35"/>
    <p:sldId id="486" r:id="rId36"/>
    <p:sldId id="487" r:id="rId37"/>
    <p:sldId id="489" r:id="rId38"/>
    <p:sldId id="490" r:id="rId39"/>
    <p:sldId id="506" r:id="rId40"/>
    <p:sldId id="509" r:id="rId41"/>
  </p:sldIdLst>
  <p:sldSz cx="12192000" cy="6858000"/>
  <p:notesSz cx="6797675" cy="9926638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3CCFC2B-BBBF-4073-B181-EDACE2E37B92}">
          <p14:sldIdLst>
            <p14:sldId id="435"/>
          </p14:sldIdLst>
        </p14:section>
        <p14:section name="A01" id="{F08F2266-8D4B-4B71-92E7-C40E5CE8E8FD}">
          <p14:sldIdLst>
            <p14:sldId id="257"/>
            <p14:sldId id="436"/>
            <p14:sldId id="437"/>
            <p14:sldId id="438"/>
          </p14:sldIdLst>
        </p14:section>
        <p14:section name="A02" id="{867D3778-28FF-4095-A6D8-361171253E10}">
          <p14:sldIdLst>
            <p14:sldId id="439"/>
            <p14:sldId id="440"/>
          </p14:sldIdLst>
        </p14:section>
        <p14:section name="A03" id="{99D3F896-2F0E-46E3-A488-43916F66707A}">
          <p14:sldIdLst>
            <p14:sldId id="442"/>
            <p14:sldId id="443"/>
            <p14:sldId id="444"/>
            <p14:sldId id="446"/>
            <p14:sldId id="447"/>
            <p14:sldId id="448"/>
            <p14:sldId id="511"/>
          </p14:sldIdLst>
        </p14:section>
        <p14:section name="A04" id="{EA27FB60-86CE-4E65-AED0-DE8A206E1BC7}">
          <p14:sldIdLst>
            <p14:sldId id="451"/>
            <p14:sldId id="454"/>
            <p14:sldId id="501"/>
          </p14:sldIdLst>
        </p14:section>
        <p14:section name="A05" id="{ED29B0F0-B5D6-4F6E-BFE9-DFF01095CEBC}">
          <p14:sldIdLst>
            <p14:sldId id="455"/>
            <p14:sldId id="457"/>
            <p14:sldId id="458"/>
            <p14:sldId id="459"/>
            <p14:sldId id="463"/>
          </p14:sldIdLst>
        </p14:section>
        <p14:section name="A06" id="{C01B93B5-D1AD-455D-9E95-AEB31B858B3D}">
          <p14:sldIdLst/>
        </p14:section>
        <p14:section name="A07" id="{53E64370-E6D6-4300-9F53-7568CBDD1407}">
          <p14:sldIdLst/>
        </p14:section>
        <p14:section name="A08" id="{9AAB0700-6DDF-4B3A-A989-7A0328161EA9}">
          <p14:sldIdLst>
            <p14:sldId id="470"/>
            <p14:sldId id="512"/>
            <p14:sldId id="471"/>
            <p14:sldId id="500"/>
            <p14:sldId id="510"/>
          </p14:sldIdLst>
        </p14:section>
        <p14:section name="A09" id="{FF7A1C47-DEEB-444E-8E3E-B31D280BD83F}">
          <p14:sldIdLst/>
        </p14:section>
        <p14:section name="A11" id="{2CD85107-F7B5-462F-8A36-AECFB9BBA387}">
          <p14:sldIdLst>
            <p14:sldId id="477"/>
            <p14:sldId id="478"/>
            <p14:sldId id="479"/>
          </p14:sldIdLst>
        </p14:section>
        <p14:section name="A19a" id="{1573EBED-1009-4E99-958B-06B7A12FB127}">
          <p14:sldIdLst>
            <p14:sldId id="480"/>
          </p14:sldIdLst>
        </p14:section>
        <p14:section name="A19b" id="{45F46DE0-C74E-4EE5-99ED-9972F8327C49}">
          <p14:sldIdLst>
            <p14:sldId id="481"/>
          </p14:sldIdLst>
        </p14:section>
        <p14:section name="A21" id="{2D5BF297-BE81-4305-A9F5-DABF2E275161}">
          <p14:sldIdLst>
            <p14:sldId id="505"/>
          </p14:sldIdLst>
        </p14:section>
        <p14:section name="A23" id="{15421349-4F5C-4394-B590-73857B50A8E4}">
          <p14:sldIdLst/>
        </p14:section>
        <p14:section name="A27" id="{DF02869B-1A82-4D55-ADC9-3339FE53AD2E}">
          <p14:sldIdLst>
            <p14:sldId id="485"/>
            <p14:sldId id="486"/>
          </p14:sldIdLst>
        </p14:section>
        <p14:section name="A28" id="{1FA3FB37-4694-4C1E-9068-A050916CEF78}">
          <p14:sldIdLst>
            <p14:sldId id="487"/>
            <p14:sldId id="489"/>
            <p14:sldId id="490"/>
          </p14:sldIdLst>
        </p14:section>
        <p14:section name="A29" id="{8BA8FEDD-07CD-4423-A57C-81148A1AEB27}">
          <p14:sldIdLst>
            <p14:sldId id="506"/>
          </p14:sldIdLst>
        </p14:section>
        <p14:section name="A30" id="{377C73B2-16FE-468B-AE49-B170922D23C1}">
          <p14:sldIdLst>
            <p14:sldId id="5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189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477" autoAdjust="0"/>
  </p:normalViewPr>
  <p:slideViewPr>
    <p:cSldViewPr snapToGrid="0">
      <p:cViewPr varScale="1">
        <p:scale>
          <a:sx n="104" d="100"/>
          <a:sy n="104" d="100"/>
        </p:scale>
        <p:origin x="942" y="318"/>
      </p:cViewPr>
      <p:guideLst>
        <p:guide orient="horz" pos="278"/>
        <p:guide pos="189"/>
        <p:guide orient="horz" pos="1094"/>
        <p:guide pos="7559"/>
        <p:guide pos="3840"/>
        <p:guide orient="horz" pos="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5120"/>
    </p:cViewPr>
  </p:sorterViewPr>
  <p:notesViewPr>
    <p:cSldViewPr snapToGrid="0">
      <p:cViewPr varScale="1">
        <p:scale>
          <a:sx n="78" d="100"/>
          <a:sy n="78" d="100"/>
        </p:scale>
        <p:origin x="40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85024" tIns="42512" rIns="85024" bIns="42512" rtlCol="0"/>
          <a:lstStyle>
            <a:lvl1pPr algn="l">
              <a:defRPr sz="11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85024" tIns="42512" rIns="85024" bIns="42512" rtlCol="0"/>
          <a:lstStyle>
            <a:lvl1pPr algn="r">
              <a:defRPr sz="1100"/>
            </a:lvl1pPr>
          </a:lstStyle>
          <a:p>
            <a:fld id="{26F1819E-7CC7-4B56-B512-DCD7305D8737}" type="datetimeFigureOut">
              <a:rPr lang="es-CL" smtClean="0"/>
              <a:t>31-01-2025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85024" tIns="42512" rIns="85024" bIns="42512" rtlCol="0" anchor="b"/>
          <a:lstStyle>
            <a:lvl1pPr algn="l">
              <a:defRPr sz="11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85024" tIns="42512" rIns="85024" bIns="42512" rtlCol="0" anchor="b"/>
          <a:lstStyle>
            <a:lvl1pPr algn="r">
              <a:defRPr sz="1100"/>
            </a:lvl1pPr>
          </a:lstStyle>
          <a:p>
            <a:fld id="{27D653E4-785D-4A76-BCB9-0E64DD6434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0567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85024" tIns="42512" rIns="85024" bIns="42512" rtlCol="0"/>
          <a:lstStyle>
            <a:lvl1pPr algn="l">
              <a:defRPr sz="11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85024" tIns="42512" rIns="85024" bIns="42512" rtlCol="0"/>
          <a:lstStyle>
            <a:lvl1pPr algn="r">
              <a:defRPr sz="1100"/>
            </a:lvl1pPr>
          </a:lstStyle>
          <a:p>
            <a:fld id="{0AB581DC-4B4B-4B9D-8110-97D6ACCC5282}" type="datetimeFigureOut">
              <a:rPr lang="es-CL" smtClean="0"/>
              <a:t>31-01-2025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024" tIns="42512" rIns="85024" bIns="42512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85024" tIns="42512" rIns="85024" bIns="42512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85024" tIns="42512" rIns="85024" bIns="42512" rtlCol="0" anchor="b"/>
          <a:lstStyle>
            <a:lvl1pPr algn="l">
              <a:defRPr sz="11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85024" tIns="42512" rIns="85024" bIns="42512" rtlCol="0" anchor="b"/>
          <a:lstStyle>
            <a:lvl1pPr algn="r">
              <a:defRPr sz="1100"/>
            </a:lvl1pPr>
          </a:lstStyle>
          <a:p>
            <a:fld id="{B152A60D-2FBA-457D-BB38-44CE8EA032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653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91ABA-FF29-4418-B9B5-2D1B1E5E392D}" type="slidenum">
              <a:rPr lang="es-CL" smtClean="0">
                <a:solidFill>
                  <a:prstClr val="black"/>
                </a:solidFill>
              </a:rPr>
              <a:pPr/>
              <a:t>1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72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2A60D-2FBA-457D-BB38-44CE8EA03213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682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2A60D-2FBA-457D-BB38-44CE8EA03213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5151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Modificado el 29-02-2024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2A60D-2FBA-457D-BB38-44CE8EA03213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1982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2A60D-2FBA-457D-BB38-44CE8EA03213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91757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Pendiente elaborar más adelante un validador con detalle para cada estrategias que coincida con el total de cada </a:t>
            </a:r>
            <a:r>
              <a:rPr lang="es-ES" dirty="0" err="1"/>
              <a:t>linea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2A60D-2FBA-457D-BB38-44CE8EA03213}" type="slidenum">
              <a:rPr lang="es-CL" smtClean="0"/>
              <a:t>37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9242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Ok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2A60D-2FBA-457D-BB38-44CE8EA03213}" type="slidenum">
              <a:rPr lang="es-CL" smtClean="0"/>
              <a:t>39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6481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2D0F8-4939-4ED6-B906-BBA065530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884DF1-1D3A-4CC6-B07E-3ADFBFBEE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FEE6E0-58C4-453F-9157-407BB3BF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A91D-5E71-497A-ACE5-9F32195A316B}" type="datetime1">
              <a:rPr lang="es-CL" smtClean="0"/>
              <a:t>31-01-2025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982952-EE57-41A9-B8FC-64E53C8C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D2B1BC-BCBC-4090-BCA1-6A497E3B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9381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CC6C2-3CBC-4403-A41E-E2D8F2B53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E4BB0B-15B3-4C6F-A04D-8F04E359C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68FA3E-E934-4E2D-BF82-580499A58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3CA1-C646-4587-9A32-BAD7236F2BE4}" type="datetime1">
              <a:rPr lang="es-CL" smtClean="0"/>
              <a:t>31-01-2025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CB3788-5CAA-4A3B-B48F-7957CC17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DC58BF-C9C3-400F-98EA-2EA69D2D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528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A4BBC9C-748F-49F2-B8EB-F5BCF31B6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69EC90-F360-48B1-9837-CC609B5A7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8FF4C5-27D8-4EF5-9878-D1CE38F49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7F54-73BB-48F4-B468-BC7B77241540}" type="datetime1">
              <a:rPr lang="es-CL" smtClean="0"/>
              <a:t>31-01-2025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14E872-CFD1-4787-857D-3F7C79DBC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14F53B-6101-4E1A-BF80-ECFFCE52D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842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5B2CD-D071-44DC-899A-2E973B3FC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85E4E7-11F9-4D06-B698-C27F5B1D4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ECA47C-6082-4D8E-B0A4-DC2B24ED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8E34-1F59-4577-B877-EF2EFC5FB469}" type="datetime1">
              <a:rPr lang="es-CL" smtClean="0"/>
              <a:t>31-01-2025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AE3301-5EE9-4E12-B9B1-E27DBF09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8702B2-EB8A-4E3E-946F-C1C11C6B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295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4B5EE2-F526-4280-9C30-6104E63A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77E878-3A0C-49B3-973C-722CBE8F0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63270C-6595-450A-A316-58FA887D5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64FB-EDAB-420A-BE5C-D53405EB2DC1}" type="datetime1">
              <a:rPr lang="es-CL" smtClean="0"/>
              <a:t>31-01-2025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5E5F94-A9CE-426D-B868-4B710A42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54CD7A-761A-4CFF-8003-EA34E4F10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092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62B3E-6026-43C0-9CD7-B117672FB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FF7623-1B8C-4A17-B685-5CCCFE037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173670-28F5-44B8-9BC6-612903539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15882D-E04A-4D4C-AD38-A3BC6EFF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5E09-EF59-4EE2-9D5B-090AAC81D38B}" type="datetime1">
              <a:rPr lang="es-CL" smtClean="0"/>
              <a:t>31-01-2025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38BBFB-C3BA-4708-AF32-8F2E66C9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C5E773-265A-4A70-A560-A1577FE3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779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D31A7-2B91-4E31-97CD-0B2F0079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6C3D33-C5D0-4991-B617-CBE3DAD34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9EE99D-3BBC-4E9A-9013-E80C03F0D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58F4D9-5327-44D1-8AA2-BA6EE48F3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4323F4C-1B79-49D5-A32E-1205065A0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4AF0BB3-408D-4E12-AE4B-82D2267F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C386-3621-480E-B083-C8D49B6557EB}" type="datetime1">
              <a:rPr lang="es-CL" smtClean="0"/>
              <a:t>31-01-2025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F84CA7-4279-4FE9-8894-BB06F53AD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11B8963-1703-428A-B3F2-325FD17DD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578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B4EAB-9686-4A3A-BB07-DB4E634D2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31D5338-E837-4AF4-9601-F21E76B00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09DE-1AEF-424C-A3A4-88ABB5420036}" type="datetime1">
              <a:rPr lang="es-CL" smtClean="0"/>
              <a:t>31-01-2025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7DFCA6-F1BA-47ED-9FEB-5CFE479E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77B3A9-0CBE-4D39-9A0F-C2F8E994A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447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E30593-8201-48BF-B388-64E12709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2A28-01DF-411E-B677-8240130F13FF}" type="datetime1">
              <a:rPr lang="es-CL" smtClean="0"/>
              <a:t>31-01-2025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33CDFC9-41A3-4E5E-A4A1-20C0CF5E8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3CC37B-6558-4FBF-A636-F38F314C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304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6EBF8-91B7-4A6E-B876-55B224ED8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BD402F-76C4-4091-A358-1AF3AA560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E537BD-3DC9-49B9-AE01-413CE2F15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C208DD-9190-41B8-9763-83CF195FC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5B7B-6605-4594-A702-5BF2813606D1}" type="datetime1">
              <a:rPr lang="es-CL" smtClean="0"/>
              <a:t>31-01-2025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078A3B-E9FB-48F8-8226-4EBCEC0B7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ACFD9C-5294-40C8-ABD3-9BF71293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463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88AF2-9100-4B56-8124-C864D1CDB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FBC5A37-4655-401B-BDB9-5CFA4F6667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7AF00C-316E-4204-9215-37AEA3228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0648D9-905E-4811-B6D8-79A955EA4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F63FB-4EC9-4997-A0F9-F848C04B0C75}" type="datetime1">
              <a:rPr lang="es-CL" smtClean="0"/>
              <a:t>31-01-2025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5FD663-71C4-4E0C-99E9-0BD457DA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85D366-9914-4DCD-89F6-0D57EAA2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989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112BF90-20B0-4AB5-9B65-D8311EA31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A73E16-3C6A-461E-A0B9-90A1640F9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68F0D5-7764-4CA4-B017-B85D9B1BC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2482A-199E-4960-BCD1-9A90227AA3D0}" type="datetime1">
              <a:rPr lang="es-CL" smtClean="0"/>
              <a:t>31-01-2025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DC02FB-21FF-4F41-9214-E11708EDC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D753A7-EB48-4F16-8014-B8A5D8EAE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C1F03-C5B0-4174-84F3-90094AD18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337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45892" y="2204864"/>
            <a:ext cx="8134076" cy="3528392"/>
          </a:xfrm>
        </p:spPr>
        <p:txBody>
          <a:bodyPr>
            <a:noAutofit/>
          </a:bodyPr>
          <a:lstStyle/>
          <a:p>
            <a:r>
              <a:rPr lang="es-ES_tradnl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VALIDADOR REM</a:t>
            </a:r>
            <a:b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s-ES_tradn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SERIE A</a:t>
            </a:r>
            <a:b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b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s-ES_tradnl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ENERO 2025 V.1</a:t>
            </a:r>
            <a:endParaRPr lang="es-CL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779268" y="761949"/>
            <a:ext cx="3781983" cy="707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sz="1800" b="1" dirty="0">
                <a:solidFill>
                  <a:srgbClr val="3B68AB"/>
                </a:solidFill>
                <a:latin typeface="Calibri" panose="020F0502020204030204" pitchFamily="34" charset="0"/>
              </a:rPr>
              <a:t>SERVICIO</a:t>
            </a:r>
            <a:r>
              <a:rPr lang="es-ES_tradnl" sz="1800" b="1" dirty="0">
                <a:solidFill>
                  <a:srgbClr val="182C4B"/>
                </a:solidFill>
                <a:latin typeface="Calibri" panose="020F0502020204030204" pitchFamily="34" charset="0"/>
              </a:rPr>
              <a:t> </a:t>
            </a:r>
            <a:r>
              <a:rPr lang="es-ES_tradnl" sz="1800" b="1" dirty="0">
                <a:solidFill>
                  <a:srgbClr val="3B68AB"/>
                </a:solidFill>
                <a:latin typeface="Calibri" panose="020F0502020204030204" pitchFamily="34" charset="0"/>
              </a:rPr>
              <a:t>DE SALUD </a:t>
            </a:r>
            <a:br>
              <a:rPr lang="es-ES_tradnl" sz="1800" b="1" dirty="0">
                <a:solidFill>
                  <a:srgbClr val="182C4B"/>
                </a:solidFill>
                <a:latin typeface="Calibri" panose="020F0502020204030204" pitchFamily="34" charset="0"/>
              </a:rPr>
            </a:br>
            <a:r>
              <a:rPr lang="es-ES_tradnl" sz="1800" b="1" dirty="0">
                <a:solidFill>
                  <a:srgbClr val="C5413F"/>
                </a:solidFill>
                <a:latin typeface="Calibri" panose="020F0502020204030204" pitchFamily="34" charset="0"/>
              </a:rPr>
              <a:t>OSORNO 2025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5" y="440959"/>
            <a:ext cx="1325037" cy="119828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371841" y="1434411"/>
            <a:ext cx="27478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100" b="1" dirty="0">
                <a:solidFill>
                  <a:srgbClr val="525C6B"/>
                </a:solidFill>
                <a:latin typeface="Calibri" panose="020F0502020204030204" pitchFamily="34" charset="0"/>
              </a:rPr>
              <a:t>Depto. Estadísticas e Información de Salud</a:t>
            </a:r>
            <a:endParaRPr lang="es-ES" sz="1100" dirty="0"/>
          </a:p>
        </p:txBody>
      </p:sp>
      <p:sp>
        <p:nvSpPr>
          <p:cNvPr id="10" name="Marcador de número de diapositiva 20">
            <a:extLst>
              <a:ext uri="{FF2B5EF4-FFF2-40B4-BE49-F238E27FC236}">
                <a16:creationId xmlns:a16="http://schemas.microsoft.com/office/drawing/2014/main" id="{C3D6B7FA-316E-41C3-8EF4-85267EF1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B3C1F03-C5B0-4174-84F3-90094AD186A6}" type="slidenum">
              <a:rPr lang="es-CL" smtClean="0"/>
              <a:t>1</a:t>
            </a:fld>
            <a:endParaRPr lang="es-CL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F35729-B312-4A09-9784-2F03D876A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36" y="514460"/>
            <a:ext cx="1124779" cy="11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31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DA9B30-48AA-EEA0-B082-1E6E01F4F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78" y="1938512"/>
            <a:ext cx="11199799" cy="4224895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8B699F-E6D4-4B14-8C31-BC075F7D2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10</a:t>
            </a:fld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9619DF-A52D-4A69-AAFB-10BB8962605A}"/>
              </a:ext>
            </a:extLst>
          </p:cNvPr>
          <p:cNvSpPr txBox="1"/>
          <p:nvPr/>
        </p:nvSpPr>
        <p:spPr>
          <a:xfrm>
            <a:off x="262885" y="470627"/>
            <a:ext cx="1170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REM03, </a:t>
            </a:r>
            <a:r>
              <a:rPr lang="es-MX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ERROR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A2 o A3: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El Resultados de la aplicación de escala de evaluación del desarrollo Psicomotor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C21 deben ser igual a Niños y Niñas con rezago, Déficit y otra vulnerabilidad, sección A3, celda B46.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REM03, </a:t>
            </a:r>
            <a:r>
              <a:rPr lang="es-MX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ERROR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A2 o A3: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El Resultados de la aplicación de escala de evaluación del desarrollo Psicomotor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C22 deben ser igual a Niños y Niñas con rezago, Déficit y otra vulnerabilidad, sección A3, celda B47.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REM03, </a:t>
            </a:r>
            <a:r>
              <a:rPr lang="es-MX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ERROR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A2 o A3: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El Resultados de la aplicación de escala de evaluación del desarrollo Psicomotor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C23 deben ser igual a Niños y Niñas con rezago, Déficit y otra vulnerabilidad, sección A3, celda B48.</a:t>
            </a:r>
          </a:p>
        </p:txBody>
      </p:sp>
      <p:cxnSp>
        <p:nvCxnSpPr>
          <p:cNvPr id="11" name="20 Conector angular">
            <a:extLst>
              <a:ext uri="{FF2B5EF4-FFF2-40B4-BE49-F238E27FC236}">
                <a16:creationId xmlns:a16="http://schemas.microsoft.com/office/drawing/2014/main" id="{FD3E0271-ACD6-4C33-980B-F6C9F0C3F57B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4088514" y="3480322"/>
            <a:ext cx="971998" cy="1944009"/>
          </a:xfrm>
          <a:prstGeom prst="bentConnector4">
            <a:avLst>
              <a:gd name="adj1" fmla="val -181775"/>
              <a:gd name="adj2" fmla="val 71657"/>
            </a:avLst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7 Conector angular">
            <a:extLst>
              <a:ext uri="{FF2B5EF4-FFF2-40B4-BE49-F238E27FC236}">
                <a16:creationId xmlns:a16="http://schemas.microsoft.com/office/drawing/2014/main" id="{BA0CB010-07EB-44F2-B73B-C0AFECF710FB}"/>
              </a:ext>
            </a:extLst>
          </p:cNvPr>
          <p:cNvCxnSpPr>
            <a:cxnSpLocks/>
            <a:stCxn id="21" idx="3"/>
            <a:endCxn id="22" idx="3"/>
          </p:cNvCxnSpPr>
          <p:nvPr/>
        </p:nvCxnSpPr>
        <p:spPr>
          <a:xfrm flipH="1">
            <a:off x="4105005" y="3939792"/>
            <a:ext cx="955507" cy="1846040"/>
          </a:xfrm>
          <a:prstGeom prst="bentConnector3">
            <a:avLst>
              <a:gd name="adj1" fmla="val -23924"/>
            </a:avLst>
          </a:prstGeom>
          <a:ln w="28575">
            <a:solidFill>
              <a:srgbClr val="00B05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4 Conector angular">
            <a:extLst>
              <a:ext uri="{FF2B5EF4-FFF2-40B4-BE49-F238E27FC236}">
                <a16:creationId xmlns:a16="http://schemas.microsoft.com/office/drawing/2014/main" id="{147D46CF-E12E-412B-985C-277F757EF606}"/>
              </a:ext>
            </a:extLst>
          </p:cNvPr>
          <p:cNvCxnSpPr>
            <a:cxnSpLocks/>
            <a:stCxn id="19" idx="3"/>
            <a:endCxn id="20" idx="3"/>
          </p:cNvCxnSpPr>
          <p:nvPr/>
        </p:nvCxnSpPr>
        <p:spPr>
          <a:xfrm flipH="1">
            <a:off x="4090506" y="3715349"/>
            <a:ext cx="970006" cy="1846033"/>
          </a:xfrm>
          <a:prstGeom prst="bentConnector3">
            <a:avLst>
              <a:gd name="adj1" fmla="val -98452"/>
            </a:avLst>
          </a:prstGeom>
          <a:ln w="28575">
            <a:solidFill>
              <a:srgbClr val="0070C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60 CuadroTexto">
            <a:extLst>
              <a:ext uri="{FF2B5EF4-FFF2-40B4-BE49-F238E27FC236}">
                <a16:creationId xmlns:a16="http://schemas.microsoft.com/office/drawing/2014/main" id="{4F74EC32-463D-4D60-92F3-450B00ACD77C}"/>
              </a:ext>
            </a:extLst>
          </p:cNvPr>
          <p:cNvSpPr txBox="1"/>
          <p:nvPr/>
        </p:nvSpPr>
        <p:spPr>
          <a:xfrm>
            <a:off x="6140318" y="3689933"/>
            <a:ext cx="862737" cy="2308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s-ES" sz="9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C21 = B46</a:t>
            </a:r>
            <a:endParaRPr lang="es-CL" sz="9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60 CuadroTexto">
            <a:extLst>
              <a:ext uri="{FF2B5EF4-FFF2-40B4-BE49-F238E27FC236}">
                <a16:creationId xmlns:a16="http://schemas.microsoft.com/office/drawing/2014/main" id="{AF091245-7480-45DE-8B1A-70E9C39636B8}"/>
              </a:ext>
            </a:extLst>
          </p:cNvPr>
          <p:cNvSpPr txBox="1"/>
          <p:nvPr/>
        </p:nvSpPr>
        <p:spPr>
          <a:xfrm>
            <a:off x="5529777" y="4014960"/>
            <a:ext cx="862737" cy="23083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s-CL" sz="9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C22 = B47</a:t>
            </a:r>
          </a:p>
        </p:txBody>
      </p:sp>
      <p:sp>
        <p:nvSpPr>
          <p:cNvPr id="16" name="60 CuadroTexto">
            <a:extLst>
              <a:ext uri="{FF2B5EF4-FFF2-40B4-BE49-F238E27FC236}">
                <a16:creationId xmlns:a16="http://schemas.microsoft.com/office/drawing/2014/main" id="{864FF781-6A9C-4A27-95B3-6EEBF7B0B238}"/>
              </a:ext>
            </a:extLst>
          </p:cNvPr>
          <p:cNvSpPr txBox="1"/>
          <p:nvPr/>
        </p:nvSpPr>
        <p:spPr>
          <a:xfrm>
            <a:off x="4843739" y="5145305"/>
            <a:ext cx="902811" cy="2308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s-CL" sz="9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C23 </a:t>
            </a:r>
            <a:r>
              <a:rPr lang="es-ES_tradnl" sz="9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  <a:r>
              <a:rPr lang="es-CL" sz="9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B48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6E10D32-2BFE-484E-90FE-475F50C0DEB2}"/>
              </a:ext>
            </a:extLst>
          </p:cNvPr>
          <p:cNvSpPr/>
          <p:nvPr/>
        </p:nvSpPr>
        <p:spPr>
          <a:xfrm>
            <a:off x="4088512" y="3390322"/>
            <a:ext cx="972000" cy="18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D565DED-9670-4428-A36D-EC3B8E708A7F}"/>
              </a:ext>
            </a:extLst>
          </p:cNvPr>
          <p:cNvSpPr/>
          <p:nvPr/>
        </p:nvSpPr>
        <p:spPr>
          <a:xfrm>
            <a:off x="2413005" y="5221750"/>
            <a:ext cx="1692000" cy="2025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BC9FDB1-7E00-4A52-8779-E333A374B91C}"/>
              </a:ext>
            </a:extLst>
          </p:cNvPr>
          <p:cNvSpPr/>
          <p:nvPr/>
        </p:nvSpPr>
        <p:spPr>
          <a:xfrm>
            <a:off x="4088512" y="3625349"/>
            <a:ext cx="972000" cy="180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836AB5B-A7F2-4885-AE75-5576D93B18B3}"/>
              </a:ext>
            </a:extLst>
          </p:cNvPr>
          <p:cNvSpPr/>
          <p:nvPr/>
        </p:nvSpPr>
        <p:spPr>
          <a:xfrm>
            <a:off x="2398506" y="5471382"/>
            <a:ext cx="1692000" cy="180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6C85B7D-52AB-4C7C-9811-1FA33DC993FA}"/>
              </a:ext>
            </a:extLst>
          </p:cNvPr>
          <p:cNvSpPr/>
          <p:nvPr/>
        </p:nvSpPr>
        <p:spPr>
          <a:xfrm>
            <a:off x="4088512" y="3860376"/>
            <a:ext cx="972000" cy="1588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C29D411-2C9F-493F-835D-5D1895DF38A3}"/>
              </a:ext>
            </a:extLst>
          </p:cNvPr>
          <p:cNvSpPr/>
          <p:nvPr/>
        </p:nvSpPr>
        <p:spPr>
          <a:xfrm>
            <a:off x="2413005" y="5697132"/>
            <a:ext cx="1692000" cy="17739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C780A80-F5DA-62FF-6D0B-4CFBE6034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REM-A03.   APLICACIÓN Y RESULTADOS DE ESCALAS DE EVALUACIÓN 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8670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E8850FA-72E6-D15D-98B7-8B252A8AC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85" y="3689419"/>
            <a:ext cx="10393720" cy="3049643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F05F341-F828-28C4-06FF-2C00398C2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38" y="1842780"/>
            <a:ext cx="10054295" cy="1552575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86F22D-FA71-47CB-9381-847E3A99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3469" y="6661789"/>
            <a:ext cx="2743200" cy="365125"/>
          </a:xfrm>
        </p:spPr>
        <p:txBody>
          <a:bodyPr/>
          <a:lstStyle/>
          <a:p>
            <a:fld id="{FB3C1F03-C5B0-4174-84F3-90094AD186A6}" type="slidenum">
              <a:rPr lang="es-CL" smtClean="0"/>
              <a:t>11</a:t>
            </a:fld>
            <a:endParaRPr lang="es-CL"/>
          </a:p>
        </p:txBody>
      </p:sp>
      <p:cxnSp>
        <p:nvCxnSpPr>
          <p:cNvPr id="7" name="24 Conector angular">
            <a:extLst>
              <a:ext uri="{FF2B5EF4-FFF2-40B4-BE49-F238E27FC236}">
                <a16:creationId xmlns:a16="http://schemas.microsoft.com/office/drawing/2014/main" id="{C64CF5F4-377C-4F72-AD78-4D5C0C0FC664}"/>
              </a:ext>
            </a:extLst>
          </p:cNvPr>
          <p:cNvCxnSpPr>
            <a:cxnSpLocks/>
            <a:stCxn id="17" idx="2"/>
            <a:endCxn id="16" idx="3"/>
          </p:cNvCxnSpPr>
          <p:nvPr/>
        </p:nvCxnSpPr>
        <p:spPr>
          <a:xfrm rot="16200000" flipH="1">
            <a:off x="3783260" y="4303280"/>
            <a:ext cx="2912873" cy="639816"/>
          </a:xfrm>
          <a:prstGeom prst="bentConnector4">
            <a:avLst>
              <a:gd name="adj1" fmla="val 48445"/>
              <a:gd name="adj2" fmla="val 212967"/>
            </a:avLst>
          </a:prstGeom>
          <a:ln w="28575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5 CuadroTexto">
            <a:extLst>
              <a:ext uri="{FF2B5EF4-FFF2-40B4-BE49-F238E27FC236}">
                <a16:creationId xmlns:a16="http://schemas.microsoft.com/office/drawing/2014/main" id="{2A9A9569-8678-49F0-B13F-9F57D9924497}"/>
              </a:ext>
            </a:extLst>
          </p:cNvPr>
          <p:cNvSpPr txBox="1"/>
          <p:nvPr/>
        </p:nvSpPr>
        <p:spPr>
          <a:xfrm>
            <a:off x="4303774" y="4431988"/>
            <a:ext cx="1495922" cy="23436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s-CL" sz="923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B86 = C11 (REM05)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E75BBC-D174-4AC8-83AE-D4F98E62A50A}"/>
              </a:ext>
            </a:extLst>
          </p:cNvPr>
          <p:cNvSpPr txBox="1"/>
          <p:nvPr/>
        </p:nvSpPr>
        <p:spPr>
          <a:xfrm>
            <a:off x="262885" y="562367"/>
            <a:ext cx="11702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7"/>
            </a:pP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REM03, </a:t>
            </a:r>
            <a:r>
              <a:rPr lang="es-MX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ERROR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Sección B.2 o REM05 sección A: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 Aplicación de Escala según evaluación de Riesgo Psicosocial abreviada a gestantes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 B86 debe ser igual a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Los Ingresos de Gestantes a Programa Prenatal,  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Total Gestantes Ingresadas en el REM05, sección A, celda C11.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875604" y="5989008"/>
            <a:ext cx="684000" cy="18123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785788" y="2988047"/>
            <a:ext cx="2268000" cy="17870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2FC902B-FAE7-4D75-9ADD-583C42AF0649}"/>
              </a:ext>
            </a:extLst>
          </p:cNvPr>
          <p:cNvSpPr txBox="1"/>
          <p:nvPr/>
        </p:nvSpPr>
        <p:spPr>
          <a:xfrm>
            <a:off x="1055427" y="1829134"/>
            <a:ext cx="713657" cy="307777"/>
          </a:xfrm>
          <a:prstGeom prst="rect">
            <a:avLst/>
          </a:prstGeom>
          <a:solidFill>
            <a:srgbClr val="FF0000"/>
          </a:solidFill>
          <a:ln w="28575">
            <a:solidFill>
              <a:srgbClr val="BF9000"/>
            </a:solidFill>
          </a:ln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REM03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2994B11-0494-48EB-BD1C-3FEC3BDBC68D}"/>
              </a:ext>
            </a:extLst>
          </p:cNvPr>
          <p:cNvSpPr txBox="1"/>
          <p:nvPr/>
        </p:nvSpPr>
        <p:spPr>
          <a:xfrm>
            <a:off x="262885" y="3672143"/>
            <a:ext cx="713657" cy="307777"/>
          </a:xfrm>
          <a:prstGeom prst="rect">
            <a:avLst/>
          </a:prstGeom>
          <a:solidFill>
            <a:srgbClr val="FF0000"/>
          </a:solidFill>
          <a:ln w="28575">
            <a:solidFill>
              <a:srgbClr val="BF9000"/>
            </a:solidFill>
          </a:ln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REM05</a:t>
            </a: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CD7AACE7-4D57-E15D-4491-302D0BC4D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REM-A03.   APLICACIÓN Y RESULTADOS DE ESCALAS DE EVALUACIÓN 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7261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BB4A6C-C32D-9C9D-6567-2669145A9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28" y="4319258"/>
            <a:ext cx="11258383" cy="2146254"/>
          </a:xfrm>
          <a:prstGeom prst="rect">
            <a:avLst/>
          </a:prstGeom>
          <a:solidFill>
            <a:srgbClr val="BF9000"/>
          </a:solidFill>
          <a:ln w="28575">
            <a:solidFill>
              <a:srgbClr val="BF9000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42573DE-DC1D-4224-22BA-448FB0A07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00" y="1575087"/>
            <a:ext cx="9287042" cy="2445143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161DD3-8699-4D11-9101-7D04C379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12</a:t>
            </a:fld>
            <a:endParaRPr lang="es-CL"/>
          </a:p>
        </p:txBody>
      </p:sp>
      <p:cxnSp>
        <p:nvCxnSpPr>
          <p:cNvPr id="9" name="18 Conector angular">
            <a:extLst>
              <a:ext uri="{FF2B5EF4-FFF2-40B4-BE49-F238E27FC236}">
                <a16:creationId xmlns:a16="http://schemas.microsoft.com/office/drawing/2014/main" id="{C9542F52-EA79-4A4A-9D64-6E85C137C19C}"/>
              </a:ext>
            </a:extLst>
          </p:cNvPr>
          <p:cNvCxnSpPr>
            <a:cxnSpLocks/>
            <a:stCxn id="16" idx="3"/>
            <a:endCxn id="21" idx="3"/>
          </p:cNvCxnSpPr>
          <p:nvPr/>
        </p:nvCxnSpPr>
        <p:spPr>
          <a:xfrm>
            <a:off x="6060769" y="3853389"/>
            <a:ext cx="4917807" cy="1954049"/>
          </a:xfrm>
          <a:prstGeom prst="bentConnector3">
            <a:avLst>
              <a:gd name="adj1" fmla="val 104648"/>
            </a:avLst>
          </a:prstGeom>
          <a:ln w="25400">
            <a:solidFill>
              <a:srgbClr val="0070C0"/>
            </a:solidFill>
            <a:prstDash val="solid"/>
            <a:headEnd type="triangl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18 Conector angular">
            <a:extLst>
              <a:ext uri="{FF2B5EF4-FFF2-40B4-BE49-F238E27FC236}">
                <a16:creationId xmlns:a16="http://schemas.microsoft.com/office/drawing/2014/main" id="{E608EE1F-0C22-426E-AD40-914A115DF89F}"/>
              </a:ext>
            </a:extLst>
          </p:cNvPr>
          <p:cNvCxnSpPr>
            <a:cxnSpLocks/>
            <a:stCxn id="4" idx="3"/>
            <a:endCxn id="17" idx="0"/>
          </p:cNvCxnSpPr>
          <p:nvPr/>
        </p:nvCxnSpPr>
        <p:spPr>
          <a:xfrm>
            <a:off x="6049863" y="3609777"/>
            <a:ext cx="1807141" cy="2017661"/>
          </a:xfrm>
          <a:prstGeom prst="bentConnector2">
            <a:avLst/>
          </a:prstGeom>
          <a:ln w="25400">
            <a:solidFill>
              <a:srgbClr val="FF0000"/>
            </a:solidFill>
            <a:prstDash val="solid"/>
            <a:headEnd type="triangl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>
            <a:extLst>
              <a:ext uri="{FF2B5EF4-FFF2-40B4-BE49-F238E27FC236}">
                <a16:creationId xmlns:a16="http://schemas.microsoft.com/office/drawing/2014/main" id="{53761748-6EDF-4D91-9EB8-587CED4889CC}"/>
              </a:ext>
            </a:extLst>
          </p:cNvPr>
          <p:cNvSpPr txBox="1"/>
          <p:nvPr/>
        </p:nvSpPr>
        <p:spPr>
          <a:xfrm>
            <a:off x="7521939" y="4775766"/>
            <a:ext cx="1936749" cy="23436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C92 &lt;=H36+H37 (REM01)</a:t>
            </a:r>
            <a:endParaRPr lang="es-CL" sz="923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9 CuadroTexto">
            <a:extLst>
              <a:ext uri="{FF2B5EF4-FFF2-40B4-BE49-F238E27FC236}">
                <a16:creationId xmlns:a16="http://schemas.microsoft.com/office/drawing/2014/main" id="{0016DEC1-084B-472F-8385-E5ECF2F034C6}"/>
              </a:ext>
            </a:extLst>
          </p:cNvPr>
          <p:cNvSpPr txBox="1"/>
          <p:nvPr/>
        </p:nvSpPr>
        <p:spPr>
          <a:xfrm>
            <a:off x="8859155" y="3737762"/>
            <a:ext cx="1928733" cy="23436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CL" sz="923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C93 &lt;= L36+L37 (REM01)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E77052-26B5-4E59-AC5E-66AAB39FED01}"/>
              </a:ext>
            </a:extLst>
          </p:cNvPr>
          <p:cNvSpPr txBox="1"/>
          <p:nvPr/>
        </p:nvSpPr>
        <p:spPr>
          <a:xfrm>
            <a:off x="262885" y="461483"/>
            <a:ext cx="11727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8"/>
            </a:pP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REM03, </a:t>
            </a:r>
            <a:r>
              <a:rPr lang="es-MX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ERROR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B3 o REM03 sección B: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 Aplicación de escala de Edimburgo a Gestantes y Mujeres Post Parto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Evaluación a los 2 Meses, celda C92 debe ser menor igual a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los Controles de Salud según Ciclo vital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del REM01 sección B, celda H36+H37.</a:t>
            </a:r>
          </a:p>
          <a:p>
            <a:pPr marL="228600" indent="-228600">
              <a:buFont typeface="+mj-lt"/>
              <a:buAutoNum type="arabicPeriod" startAt="8"/>
            </a:pP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REM03, </a:t>
            </a:r>
            <a:r>
              <a:rPr lang="es-MX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ERROR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B3 o REM03 sección B: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 Aplicación de escala de Edimburgo a Gestantes y Mujeres Post Parto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Evaluación a los 6 Meses, celda C93 debe ser menor igual a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los Controles de Salud según Ciclo vital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del REM01 sección B, celda L36+L37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4CB8B0A-C755-49BF-84EB-AA2F3E6B1829}"/>
              </a:ext>
            </a:extLst>
          </p:cNvPr>
          <p:cNvSpPr/>
          <p:nvPr/>
        </p:nvSpPr>
        <p:spPr>
          <a:xfrm>
            <a:off x="5005863" y="3501777"/>
            <a:ext cx="1044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9434739-98D6-4F5A-9455-F51DAE573660}"/>
              </a:ext>
            </a:extLst>
          </p:cNvPr>
          <p:cNvSpPr/>
          <p:nvPr/>
        </p:nvSpPr>
        <p:spPr>
          <a:xfrm>
            <a:off x="5016769" y="3745389"/>
            <a:ext cx="1044000" cy="216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85BBFD3-0418-4ED6-BEA5-B9D7E7888AB5}"/>
              </a:ext>
            </a:extLst>
          </p:cNvPr>
          <p:cNvSpPr/>
          <p:nvPr/>
        </p:nvSpPr>
        <p:spPr>
          <a:xfrm>
            <a:off x="7549063" y="5627438"/>
            <a:ext cx="615882" cy="36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D0ABAF6-C6CD-4BAD-B78E-BF48296A5FE7}"/>
              </a:ext>
            </a:extLst>
          </p:cNvPr>
          <p:cNvSpPr/>
          <p:nvPr/>
        </p:nvSpPr>
        <p:spPr>
          <a:xfrm>
            <a:off x="10258576" y="5627438"/>
            <a:ext cx="720000" cy="360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B8B1167-D7D4-43AB-9208-60DB55D3C69A}"/>
              </a:ext>
            </a:extLst>
          </p:cNvPr>
          <p:cNvSpPr txBox="1"/>
          <p:nvPr/>
        </p:nvSpPr>
        <p:spPr>
          <a:xfrm>
            <a:off x="873907" y="1560047"/>
            <a:ext cx="713657" cy="307777"/>
          </a:xfrm>
          <a:prstGeom prst="rect">
            <a:avLst/>
          </a:prstGeom>
          <a:solidFill>
            <a:srgbClr val="FF0000"/>
          </a:solidFill>
          <a:ln w="28575">
            <a:solidFill>
              <a:srgbClr val="BF9000"/>
            </a:solidFill>
          </a:ln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REM03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B619B5C-BAA8-4E1C-84B5-810C244C3B13}"/>
              </a:ext>
            </a:extLst>
          </p:cNvPr>
          <p:cNvSpPr txBox="1"/>
          <p:nvPr/>
        </p:nvSpPr>
        <p:spPr>
          <a:xfrm>
            <a:off x="408328" y="4318099"/>
            <a:ext cx="713657" cy="307777"/>
          </a:xfrm>
          <a:prstGeom prst="rect">
            <a:avLst/>
          </a:prstGeom>
          <a:solidFill>
            <a:srgbClr val="FF0000"/>
          </a:solidFill>
          <a:ln w="28575">
            <a:solidFill>
              <a:srgbClr val="BF9000"/>
            </a:solidFill>
          </a:ln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REM01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E2054733-E63F-1D97-1439-57F2ABBA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REM-A03.   APLICACIÓN Y RESULTADOS DE ESCALAS DE EVALUACIÓN 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927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BD95873-D934-9352-2881-8A7081569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3791937"/>
            <a:ext cx="11057057" cy="2254031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C09D4F8-A008-0B37-7175-32DA5A3C2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" y="1215079"/>
            <a:ext cx="11057057" cy="2361385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428518B-64D5-43CA-A431-CBD60208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13</a:t>
            </a:fld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56B06C-6A8F-43F1-812E-4E92142D2401}"/>
              </a:ext>
            </a:extLst>
          </p:cNvPr>
          <p:cNvSpPr txBox="1"/>
          <p:nvPr/>
        </p:nvSpPr>
        <p:spPr>
          <a:xfrm>
            <a:off x="262885" y="566258"/>
            <a:ext cx="11477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10"/>
            </a:pP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REM03, </a:t>
            </a:r>
            <a:r>
              <a:rPr lang="es-MX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ERROR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C o REM01 sección B: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Los Resultados de la Evaluación del Estado Nutricional del Adolescente con Control Salud Integral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Total estado Nutricional, celda C97, debe ser igual a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Controles de salud según ciclo Vital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REM01, Sección B, de 10 a 19 años a la suma de celdas T36 a U38.  </a:t>
            </a:r>
          </a:p>
        </p:txBody>
      </p:sp>
      <p:cxnSp>
        <p:nvCxnSpPr>
          <p:cNvPr id="10" name="8 Conector angular">
            <a:extLst>
              <a:ext uri="{FF2B5EF4-FFF2-40B4-BE49-F238E27FC236}">
                <a16:creationId xmlns:a16="http://schemas.microsoft.com/office/drawing/2014/main" id="{1DBF6132-718A-4AC0-B683-9F8AE08182AC}"/>
              </a:ext>
            </a:extLst>
          </p:cNvPr>
          <p:cNvCxnSpPr>
            <a:cxnSpLocks/>
            <a:stCxn id="15" idx="2"/>
            <a:endCxn id="4" idx="1"/>
          </p:cNvCxnSpPr>
          <p:nvPr/>
        </p:nvCxnSpPr>
        <p:spPr>
          <a:xfrm rot="16200000" flipH="1">
            <a:off x="5817150" y="1525655"/>
            <a:ext cx="3002044" cy="4812032"/>
          </a:xfrm>
          <a:prstGeom prst="bentConnector2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9 CuadroTexto">
            <a:extLst>
              <a:ext uri="{FF2B5EF4-FFF2-40B4-BE49-F238E27FC236}">
                <a16:creationId xmlns:a16="http://schemas.microsoft.com/office/drawing/2014/main" id="{AD209DCC-DDA6-49A0-8A16-FDCDD78E2BA0}"/>
              </a:ext>
            </a:extLst>
          </p:cNvPr>
          <p:cNvSpPr txBox="1"/>
          <p:nvPr/>
        </p:nvSpPr>
        <p:spPr>
          <a:xfrm>
            <a:off x="4723714" y="3562476"/>
            <a:ext cx="2306422" cy="23436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C97</a:t>
            </a:r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es-C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=</a:t>
            </a:r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 Suma(T36:U38) REM01</a:t>
            </a:r>
            <a:endParaRPr lang="es-CL" sz="923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004CC20-E7D3-462C-B4D9-BD47F2CA1BE5}"/>
              </a:ext>
            </a:extLst>
          </p:cNvPr>
          <p:cNvSpPr/>
          <p:nvPr/>
        </p:nvSpPr>
        <p:spPr>
          <a:xfrm>
            <a:off x="9724188" y="5106424"/>
            <a:ext cx="1116727" cy="6525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EB55CFB-1F36-401B-BA43-C7B82FE4D69B}"/>
              </a:ext>
            </a:extLst>
          </p:cNvPr>
          <p:cNvSpPr/>
          <p:nvPr/>
        </p:nvSpPr>
        <p:spPr>
          <a:xfrm>
            <a:off x="4390156" y="2214649"/>
            <a:ext cx="1044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2163799-CD88-47D0-90B3-E07A8F81B230}"/>
              </a:ext>
            </a:extLst>
          </p:cNvPr>
          <p:cNvSpPr txBox="1"/>
          <p:nvPr/>
        </p:nvSpPr>
        <p:spPr>
          <a:xfrm>
            <a:off x="375282" y="1206289"/>
            <a:ext cx="713657" cy="307777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REM03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1590831-FDBF-4803-B2E4-1D5AED770A99}"/>
              </a:ext>
            </a:extLst>
          </p:cNvPr>
          <p:cNvSpPr txBox="1"/>
          <p:nvPr/>
        </p:nvSpPr>
        <p:spPr>
          <a:xfrm>
            <a:off x="391230" y="3789093"/>
            <a:ext cx="713657" cy="307777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REM01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BF07F1BC-5764-26CF-EE65-2EA32473F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REM-A03.   APLICACIÓN Y RESULTADOS DE ESCALAS DE EVALUACIÓN 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8630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A21809-3DA1-DD6E-A551-9555E8FC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14</a:t>
            </a:fld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DC451D4-3999-0BC4-728E-BC2F19CF1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789" y="2300504"/>
            <a:ext cx="9646422" cy="2766253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065B7EE-471B-EBAD-016C-849C1268C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REM-A03.   APLICACIÓN Y RESULTADOS DE ESCALAS DE EVALUACIÓN 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25CC928-910D-5533-2245-71D878FE0C67}"/>
              </a:ext>
            </a:extLst>
          </p:cNvPr>
          <p:cNvSpPr txBox="1"/>
          <p:nvPr/>
        </p:nvSpPr>
        <p:spPr>
          <a:xfrm>
            <a:off x="262885" y="566258"/>
            <a:ext cx="11477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11"/>
            </a:pP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REM03, </a:t>
            </a:r>
            <a:r>
              <a:rPr lang="es-MX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ERROR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D.1: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Aplicación de tamizaje para evaluar el nivel de riesgo de consumo de alcohol, tabaco y otras drogas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 La Suma del N° Aplicaciones Audit y </a:t>
            </a:r>
            <a:r>
              <a:rPr lang="es-MX" sz="1200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Craff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celdas C108 a C114 debe ser Igual a los resultados de la evaluación celdas C115 a C117  . 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5419747-02B5-1540-7A50-213285F693CB}"/>
              </a:ext>
            </a:extLst>
          </p:cNvPr>
          <p:cNvSpPr/>
          <p:nvPr/>
        </p:nvSpPr>
        <p:spPr>
          <a:xfrm>
            <a:off x="4775519" y="3368663"/>
            <a:ext cx="900000" cy="107514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3099730-4668-041C-DB9B-B14FF6550A5C}"/>
              </a:ext>
            </a:extLst>
          </p:cNvPr>
          <p:cNvSpPr/>
          <p:nvPr/>
        </p:nvSpPr>
        <p:spPr>
          <a:xfrm>
            <a:off x="4775519" y="4461651"/>
            <a:ext cx="900000" cy="612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3" name="Conector: angular 12">
            <a:extLst>
              <a:ext uri="{FF2B5EF4-FFF2-40B4-BE49-F238E27FC236}">
                <a16:creationId xmlns:a16="http://schemas.microsoft.com/office/drawing/2014/main" id="{BE6A50E6-350A-EBC2-F1AF-CD3E3B4FEFA6}"/>
              </a:ext>
            </a:extLst>
          </p:cNvPr>
          <p:cNvCxnSpPr>
            <a:cxnSpLocks/>
            <a:stCxn id="11" idx="3"/>
            <a:endCxn id="12" idx="3"/>
          </p:cNvCxnSpPr>
          <p:nvPr/>
        </p:nvCxnSpPr>
        <p:spPr>
          <a:xfrm>
            <a:off x="5675519" y="3906236"/>
            <a:ext cx="12700" cy="861415"/>
          </a:xfrm>
          <a:prstGeom prst="bentConnector3">
            <a:avLst>
              <a:gd name="adj1" fmla="val 1800000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35 CuadroTexto">
            <a:extLst>
              <a:ext uri="{FF2B5EF4-FFF2-40B4-BE49-F238E27FC236}">
                <a16:creationId xmlns:a16="http://schemas.microsoft.com/office/drawing/2014/main" id="{86796473-2910-4399-5F14-7F1806D3EB45}"/>
              </a:ext>
            </a:extLst>
          </p:cNvPr>
          <p:cNvSpPr txBox="1"/>
          <p:nvPr/>
        </p:nvSpPr>
        <p:spPr>
          <a:xfrm>
            <a:off x="6303808" y="4209449"/>
            <a:ext cx="1944763" cy="23436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923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C108 a C114=C115 a C117</a:t>
            </a:r>
          </a:p>
        </p:txBody>
      </p:sp>
    </p:spTree>
    <p:extLst>
      <p:ext uri="{BB962C8B-B14F-4D97-AF65-F5344CB8AC3E}">
        <p14:creationId xmlns:p14="http://schemas.microsoft.com/office/powerpoint/2010/main" val="1844854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3FF1DF6-5C2B-5764-3C7E-ECA53916D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43" y="968014"/>
            <a:ext cx="9620626" cy="4177410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182C3A-C9AB-445E-9B30-248000065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15</a:t>
            </a:fld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751160A-ED88-4946-98C6-A18D8BECCBDC}"/>
              </a:ext>
            </a:extLst>
          </p:cNvPr>
          <p:cNvSpPr txBox="1"/>
          <p:nvPr/>
        </p:nvSpPr>
        <p:spPr>
          <a:xfrm>
            <a:off x="262885" y="461483"/>
            <a:ext cx="11477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REM04,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B: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Consultas de Profesionales no médicos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Consultas por Nutricionistas, Celda suma(B38 a B40), debe ser igual a Sección K,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Clasificación de consulta Nutricional por grupo de edad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 suma(B119 a B121)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EB30C7C-9536-4CD1-BB67-638E40FA3611}"/>
              </a:ext>
            </a:extLst>
          </p:cNvPr>
          <p:cNvSpPr/>
          <p:nvPr/>
        </p:nvSpPr>
        <p:spPr>
          <a:xfrm>
            <a:off x="3270523" y="3374559"/>
            <a:ext cx="1916774" cy="5303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C71E5D3-CE9A-797A-0928-B9800E7C6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REM-A04.   CONSULTAS Y OTRAS ATENCIONES EN LA RED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1D07EB-B024-546B-4181-F901AE3A1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39" y="4898385"/>
            <a:ext cx="9802026" cy="1896630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F3E67CDF-4A00-4BF6-85BC-31C82F534FC1}"/>
              </a:ext>
            </a:extLst>
          </p:cNvPr>
          <p:cNvSpPr/>
          <p:nvPr/>
        </p:nvSpPr>
        <p:spPr>
          <a:xfrm>
            <a:off x="3696116" y="6026121"/>
            <a:ext cx="1961201" cy="7426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2" name="21 Conector angular">
            <a:extLst>
              <a:ext uri="{FF2B5EF4-FFF2-40B4-BE49-F238E27FC236}">
                <a16:creationId xmlns:a16="http://schemas.microsoft.com/office/drawing/2014/main" id="{3C184A67-3FBE-45A8-AB84-248DAFF7551E}"/>
              </a:ext>
            </a:extLst>
          </p:cNvPr>
          <p:cNvCxnSpPr>
            <a:cxnSpLocks/>
            <a:stCxn id="24" idx="0"/>
            <a:endCxn id="20" idx="0"/>
          </p:cNvCxnSpPr>
          <p:nvPr/>
        </p:nvCxnSpPr>
        <p:spPr>
          <a:xfrm rot="16200000" flipH="1">
            <a:off x="3127032" y="4476437"/>
            <a:ext cx="2651562" cy="447807"/>
          </a:xfrm>
          <a:prstGeom prst="bentConnector5">
            <a:avLst>
              <a:gd name="adj1" fmla="val -8621"/>
              <a:gd name="adj2" fmla="val 265067"/>
              <a:gd name="adj3" fmla="val 60001"/>
            </a:avLst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35 CuadroTexto">
            <a:extLst>
              <a:ext uri="{FF2B5EF4-FFF2-40B4-BE49-F238E27FC236}">
                <a16:creationId xmlns:a16="http://schemas.microsoft.com/office/drawing/2014/main" id="{78BDA9E4-4BDF-4AC0-83F6-B81F7FF2FA6E}"/>
              </a:ext>
            </a:extLst>
          </p:cNvPr>
          <p:cNvSpPr txBox="1"/>
          <p:nvPr/>
        </p:nvSpPr>
        <p:spPr>
          <a:xfrm>
            <a:off x="4858789" y="4393224"/>
            <a:ext cx="2656496" cy="23436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Suma(B38:B40) = Suma(B119:B121)</a:t>
            </a:r>
          </a:p>
        </p:txBody>
      </p:sp>
    </p:spTree>
    <p:extLst>
      <p:ext uri="{BB962C8B-B14F-4D97-AF65-F5344CB8AC3E}">
        <p14:creationId xmlns:p14="http://schemas.microsoft.com/office/powerpoint/2010/main" val="3792611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F258EA3-B2D1-E279-92E6-197E7AE1E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23" y="1456630"/>
            <a:ext cx="10229850" cy="3922110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86DD67-6CF1-4073-82F0-1FE38E51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16</a:t>
            </a:fld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621D4B5-9041-4C58-95B9-79569DC34E48}"/>
              </a:ext>
            </a:extLst>
          </p:cNvPr>
          <p:cNvSpPr txBox="1"/>
          <p:nvPr/>
        </p:nvSpPr>
        <p:spPr>
          <a:xfrm>
            <a:off x="253707" y="708975"/>
            <a:ext cx="11477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REM04,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sección L: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Consultas de lactancia en menores controlados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por Nutricionista, Celda C141:C143, debe ser igual a las consultas por lactancia celdas C146:C149.</a:t>
            </a:r>
          </a:p>
          <a:p>
            <a:endParaRPr lang="es-ES" sz="12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E07A8C4-B055-4AEF-AE4E-8578403D84F1}"/>
              </a:ext>
            </a:extLst>
          </p:cNvPr>
          <p:cNvSpPr/>
          <p:nvPr/>
        </p:nvSpPr>
        <p:spPr>
          <a:xfrm>
            <a:off x="6207044" y="2784303"/>
            <a:ext cx="928694" cy="82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51785C5-DCE9-4A68-952B-116728BA8D89}"/>
              </a:ext>
            </a:extLst>
          </p:cNvPr>
          <p:cNvSpPr/>
          <p:nvPr/>
        </p:nvSpPr>
        <p:spPr>
          <a:xfrm>
            <a:off x="6224130" y="4399901"/>
            <a:ext cx="928693" cy="9788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D49DAEA-9BAB-83F3-6720-6679C60E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REM-A04.   CONSULTAS Y OTRAS ATENCIONES EN LA RED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9" name="Conector: angular 28">
            <a:extLst>
              <a:ext uri="{FF2B5EF4-FFF2-40B4-BE49-F238E27FC236}">
                <a16:creationId xmlns:a16="http://schemas.microsoft.com/office/drawing/2014/main" id="{680FD10A-7019-C733-A75D-6904A36A6BE0}"/>
              </a:ext>
            </a:extLst>
          </p:cNvPr>
          <p:cNvCxnSpPr>
            <a:cxnSpLocks/>
            <a:stCxn id="4" idx="3"/>
            <a:endCxn id="12" idx="3"/>
          </p:cNvCxnSpPr>
          <p:nvPr/>
        </p:nvCxnSpPr>
        <p:spPr>
          <a:xfrm>
            <a:off x="7135738" y="3198303"/>
            <a:ext cx="17085" cy="1691018"/>
          </a:xfrm>
          <a:prstGeom prst="bentConnector3">
            <a:avLst>
              <a:gd name="adj1" fmla="val 1438016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35 CuadroTexto">
            <a:extLst>
              <a:ext uri="{FF2B5EF4-FFF2-40B4-BE49-F238E27FC236}">
                <a16:creationId xmlns:a16="http://schemas.microsoft.com/office/drawing/2014/main" id="{60C2C9FD-2285-47CA-A5A8-DD19EEBEBF41}"/>
              </a:ext>
            </a:extLst>
          </p:cNvPr>
          <p:cNvSpPr txBox="1"/>
          <p:nvPr/>
        </p:nvSpPr>
        <p:spPr>
          <a:xfrm>
            <a:off x="8137542" y="3431463"/>
            <a:ext cx="2803973" cy="23436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Suma(C141:C143) = Suma(C146:C149)</a:t>
            </a:r>
          </a:p>
        </p:txBody>
      </p:sp>
    </p:spTree>
    <p:extLst>
      <p:ext uri="{BB962C8B-B14F-4D97-AF65-F5344CB8AC3E}">
        <p14:creationId xmlns:p14="http://schemas.microsoft.com/office/powerpoint/2010/main" val="1666285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34D2F3D-5A03-B819-5986-5873641E8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42" y="1568033"/>
            <a:ext cx="11100190" cy="2887674"/>
          </a:xfrm>
          <a:prstGeom prst="rect">
            <a:avLst/>
          </a:prstGeom>
          <a:noFill/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86DD67-6CF1-4073-82F0-1FE38E51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17</a:t>
            </a:fld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621D4B5-9041-4C58-95B9-79569DC34E48}"/>
              </a:ext>
            </a:extLst>
          </p:cNvPr>
          <p:cNvSpPr txBox="1"/>
          <p:nvPr/>
        </p:nvSpPr>
        <p:spPr>
          <a:xfrm>
            <a:off x="290318" y="611297"/>
            <a:ext cx="11702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REM04,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sección J: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Despacho de Recetas de pacientes Ambulatorios ,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despacho Total  y Parcial Celdas C114+D114, debe ser igual E114 + F114</a:t>
            </a:r>
          </a:p>
          <a:p>
            <a:pPr marL="228600" indent="-228600">
              <a:buFont typeface="+mj-lt"/>
              <a:buAutoNum type="arabicPeriod" startAt="3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REM04,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sección J: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Despacho de Recetas de pacientes Ambulatorios ,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despacho Total  y Parcial Celdas C115+D115, debe ser igual E115 + F115</a:t>
            </a:r>
          </a:p>
          <a:p>
            <a:pPr marL="228600" indent="-228600">
              <a:buFont typeface="+mj-lt"/>
              <a:buAutoNum type="arabicPeriod" startAt="3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REM04,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sección J: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Despacho de Recetas de pacientes Ambulatorios ,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despacho Total  y Parcial Celdas C116+D116, debe ser igual E116 + F116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935E906-42C3-4F9E-9FEB-C30E551229D6}"/>
              </a:ext>
            </a:extLst>
          </p:cNvPr>
          <p:cNvSpPr/>
          <p:nvPr/>
        </p:nvSpPr>
        <p:spPr>
          <a:xfrm>
            <a:off x="4487617" y="3476183"/>
            <a:ext cx="1440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3536A33-82DC-4900-AA3A-50024B8263AB}"/>
              </a:ext>
            </a:extLst>
          </p:cNvPr>
          <p:cNvSpPr/>
          <p:nvPr/>
        </p:nvSpPr>
        <p:spPr>
          <a:xfrm>
            <a:off x="5968538" y="3476181"/>
            <a:ext cx="1476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A56C52A2-2CC3-4053-AC1B-442C9FE312A8}"/>
              </a:ext>
            </a:extLst>
          </p:cNvPr>
          <p:cNvSpPr/>
          <p:nvPr/>
        </p:nvSpPr>
        <p:spPr>
          <a:xfrm>
            <a:off x="4488555" y="3717419"/>
            <a:ext cx="1440000" cy="2010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ADFEFE7-B49B-4BFE-B619-F723FCEC110C}"/>
              </a:ext>
            </a:extLst>
          </p:cNvPr>
          <p:cNvSpPr/>
          <p:nvPr/>
        </p:nvSpPr>
        <p:spPr>
          <a:xfrm>
            <a:off x="5970875" y="3711132"/>
            <a:ext cx="1476000" cy="216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4732BEC-8EA9-430D-B4A1-F12D60B5B051}"/>
              </a:ext>
            </a:extLst>
          </p:cNvPr>
          <p:cNvSpPr/>
          <p:nvPr/>
        </p:nvSpPr>
        <p:spPr>
          <a:xfrm>
            <a:off x="4491484" y="3952375"/>
            <a:ext cx="1440000" cy="216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CABB8B4-B47A-433A-9253-749355D9052C}"/>
              </a:ext>
            </a:extLst>
          </p:cNvPr>
          <p:cNvSpPr/>
          <p:nvPr/>
        </p:nvSpPr>
        <p:spPr>
          <a:xfrm>
            <a:off x="5966969" y="3956352"/>
            <a:ext cx="1476000" cy="216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A624ADA-8D0C-4D2A-8840-CF7CBA69BB3C}"/>
              </a:ext>
            </a:extLst>
          </p:cNvPr>
          <p:cNvSpPr/>
          <p:nvPr/>
        </p:nvSpPr>
        <p:spPr>
          <a:xfrm>
            <a:off x="5195609" y="2611073"/>
            <a:ext cx="1873521" cy="324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rgbClr val="FF0000"/>
                </a:solidFill>
              </a:rPr>
              <a:t>C114+D114 = E114+F114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173AC2E-94AC-43C1-B499-CB59B1CCD8B6}"/>
              </a:ext>
            </a:extLst>
          </p:cNvPr>
          <p:cNvSpPr/>
          <p:nvPr/>
        </p:nvSpPr>
        <p:spPr>
          <a:xfrm>
            <a:off x="8441980" y="3655951"/>
            <a:ext cx="2012225" cy="324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rgbClr val="0070C0"/>
                </a:solidFill>
              </a:rPr>
              <a:t>C115+D115 = E115+F115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3699E82-0A88-420A-B984-20E60A776E05}"/>
              </a:ext>
            </a:extLst>
          </p:cNvPr>
          <p:cNvSpPr/>
          <p:nvPr/>
        </p:nvSpPr>
        <p:spPr>
          <a:xfrm>
            <a:off x="5257915" y="4524073"/>
            <a:ext cx="1811215" cy="324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rgbClr val="00B050"/>
                </a:solidFill>
              </a:rPr>
              <a:t>C116+D116 = E116+F116</a:t>
            </a:r>
          </a:p>
        </p:txBody>
      </p:sp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C59E1E35-8E4C-4FD2-900C-BD28DD00E8F8}"/>
              </a:ext>
            </a:extLst>
          </p:cNvPr>
          <p:cNvCxnSpPr>
            <a:cxnSpLocks/>
            <a:stCxn id="12" idx="1"/>
            <a:endCxn id="17" idx="1"/>
          </p:cNvCxnSpPr>
          <p:nvPr/>
        </p:nvCxnSpPr>
        <p:spPr>
          <a:xfrm rot="10800000" flipH="1" flipV="1">
            <a:off x="4491483" y="4060375"/>
            <a:ext cx="766431" cy="625698"/>
          </a:xfrm>
          <a:prstGeom prst="bentConnector3">
            <a:avLst>
              <a:gd name="adj1" fmla="val -29827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angular 21">
            <a:extLst>
              <a:ext uri="{FF2B5EF4-FFF2-40B4-BE49-F238E27FC236}">
                <a16:creationId xmlns:a16="http://schemas.microsoft.com/office/drawing/2014/main" id="{257DD0AC-DF8C-4297-9AAE-C87077C49842}"/>
              </a:ext>
            </a:extLst>
          </p:cNvPr>
          <p:cNvCxnSpPr>
            <a:cxnSpLocks/>
            <a:stCxn id="15" idx="3"/>
            <a:endCxn id="17" idx="3"/>
          </p:cNvCxnSpPr>
          <p:nvPr/>
        </p:nvCxnSpPr>
        <p:spPr>
          <a:xfrm flipH="1">
            <a:off x="7069130" y="4064352"/>
            <a:ext cx="373839" cy="621721"/>
          </a:xfrm>
          <a:prstGeom prst="bentConnector3">
            <a:avLst>
              <a:gd name="adj1" fmla="val -61149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r 23">
            <a:extLst>
              <a:ext uri="{FF2B5EF4-FFF2-40B4-BE49-F238E27FC236}">
                <a16:creationId xmlns:a16="http://schemas.microsoft.com/office/drawing/2014/main" id="{18C0C225-B05A-4BBB-9EAC-3020981E370F}"/>
              </a:ext>
            </a:extLst>
          </p:cNvPr>
          <p:cNvCxnSpPr>
            <a:cxnSpLocks/>
            <a:stCxn id="7" idx="1"/>
            <a:endCxn id="3" idx="1"/>
          </p:cNvCxnSpPr>
          <p:nvPr/>
        </p:nvCxnSpPr>
        <p:spPr>
          <a:xfrm rot="10800000" flipH="1">
            <a:off x="4487617" y="2773073"/>
            <a:ext cx="707992" cy="811110"/>
          </a:xfrm>
          <a:prstGeom prst="bentConnector3">
            <a:avLst>
              <a:gd name="adj1" fmla="val -3228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: angular 25">
            <a:extLst>
              <a:ext uri="{FF2B5EF4-FFF2-40B4-BE49-F238E27FC236}">
                <a16:creationId xmlns:a16="http://schemas.microsoft.com/office/drawing/2014/main" id="{D3074FE9-9D21-45C9-B94E-E80383C2EAD5}"/>
              </a:ext>
            </a:extLst>
          </p:cNvPr>
          <p:cNvCxnSpPr>
            <a:cxnSpLocks/>
            <a:stCxn id="13" idx="3"/>
            <a:endCxn id="3" idx="3"/>
          </p:cNvCxnSpPr>
          <p:nvPr/>
        </p:nvCxnSpPr>
        <p:spPr>
          <a:xfrm flipH="1" flipV="1">
            <a:off x="7069130" y="2773073"/>
            <a:ext cx="375408" cy="811108"/>
          </a:xfrm>
          <a:prstGeom prst="bentConnector3">
            <a:avLst>
              <a:gd name="adj1" fmla="val -6089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>
            <a:extLst>
              <a:ext uri="{FF2B5EF4-FFF2-40B4-BE49-F238E27FC236}">
                <a16:creationId xmlns:a16="http://schemas.microsoft.com/office/drawing/2014/main" id="{F40B567B-F7E5-4288-FBDE-27CBB2E8A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REM-A04.   CONSULTAS Y OTRAS ATENCIONES EN LA RED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4C70D4B6-36E9-2D52-3608-DED9CDE2968B}"/>
              </a:ext>
            </a:extLst>
          </p:cNvPr>
          <p:cNvCxnSpPr>
            <a:cxnSpLocks/>
            <a:stCxn id="29" idx="3"/>
            <a:endCxn id="16" idx="1"/>
          </p:cNvCxnSpPr>
          <p:nvPr/>
        </p:nvCxnSpPr>
        <p:spPr>
          <a:xfrm flipV="1">
            <a:off x="7446875" y="3817951"/>
            <a:ext cx="995105" cy="11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024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DC677DF-311C-B9D2-CFE9-BAFF517E6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48" y="1662528"/>
            <a:ext cx="11792843" cy="2739351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0060EA-B469-4820-B78E-05FC788B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18</a:t>
            </a:fld>
            <a:endParaRPr lang="es-CL"/>
          </a:p>
        </p:txBody>
      </p:sp>
      <p:sp>
        <p:nvSpPr>
          <p:cNvPr id="9" name="9 CuadroTexto">
            <a:extLst>
              <a:ext uri="{FF2B5EF4-FFF2-40B4-BE49-F238E27FC236}">
                <a16:creationId xmlns:a16="http://schemas.microsoft.com/office/drawing/2014/main" id="{458499E9-306A-483B-BD28-E38F0843FA78}"/>
              </a:ext>
            </a:extLst>
          </p:cNvPr>
          <p:cNvSpPr txBox="1"/>
          <p:nvPr/>
        </p:nvSpPr>
        <p:spPr>
          <a:xfrm>
            <a:off x="5395256" y="3944106"/>
            <a:ext cx="2241540" cy="24622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1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Suma(L11:N14) &gt; 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6E85B6-D6B9-4E63-A96C-1D4A32CD557F}"/>
              </a:ext>
            </a:extLst>
          </p:cNvPr>
          <p:cNvSpPr txBox="1"/>
          <p:nvPr/>
        </p:nvSpPr>
        <p:spPr>
          <a:xfrm>
            <a:off x="244948" y="465164"/>
            <a:ext cx="11702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REM05, </a:t>
            </a:r>
            <a:r>
              <a:rPr lang="es-MX" sz="1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OBSERVAR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A: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Ingresos de Gestantes a Programa Prenatal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Celdas L11:N14 entre edades extremas, 45 a 55 años y más, deben ser corroboradas por profesional a cargo.</a:t>
            </a:r>
          </a:p>
          <a:p>
            <a:endParaRPr lang="es-MX" sz="12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FBE981D-7A08-4B88-8B67-904FD6832961}"/>
              </a:ext>
            </a:extLst>
          </p:cNvPr>
          <p:cNvSpPr/>
          <p:nvPr/>
        </p:nvSpPr>
        <p:spPr>
          <a:xfrm>
            <a:off x="8941776" y="3732555"/>
            <a:ext cx="1695159" cy="669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C93A65FB-B44D-FBBD-C2D3-90FF10698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REM-A05.   INGRESOS Y EGRESOS POR CONDICIÓN Y PROBLEMAS DE SALUD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0244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FBC7D51-AA69-79BC-3869-6A012802D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30" y="1131765"/>
            <a:ext cx="11513333" cy="3364149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7DBC6AB-4D25-415F-BB90-F6F26637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19</a:t>
            </a:fld>
            <a:endParaRPr lang="es-CL"/>
          </a:p>
        </p:txBody>
      </p:sp>
      <p:cxnSp>
        <p:nvCxnSpPr>
          <p:cNvPr id="7" name="27 Conector angular"/>
          <p:cNvCxnSpPr>
            <a:cxnSpLocks/>
            <a:stCxn id="13" idx="3"/>
            <a:endCxn id="11" idx="3"/>
          </p:cNvCxnSpPr>
          <p:nvPr/>
        </p:nvCxnSpPr>
        <p:spPr>
          <a:xfrm>
            <a:off x="6078278" y="2306893"/>
            <a:ext cx="12700" cy="1052380"/>
          </a:xfrm>
          <a:prstGeom prst="bentConnector3">
            <a:avLst>
              <a:gd name="adj1" fmla="val 1800000"/>
            </a:avLst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8 CuadroTexto"/>
          <p:cNvSpPr txBox="1"/>
          <p:nvPr/>
        </p:nvSpPr>
        <p:spPr>
          <a:xfrm>
            <a:off x="6198724" y="2756923"/>
            <a:ext cx="1960793" cy="23436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C119 </a:t>
            </a:r>
            <a:r>
              <a:rPr lang="es-C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≤</a:t>
            </a:r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 Suma(C120:C127)</a:t>
            </a:r>
            <a:endParaRPr lang="es-CL" sz="923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3F73AD-3D69-4CD7-B93C-67EE3BF0FF5D}"/>
              </a:ext>
            </a:extLst>
          </p:cNvPr>
          <p:cNvSpPr txBox="1"/>
          <p:nvPr/>
        </p:nvSpPr>
        <p:spPr>
          <a:xfrm>
            <a:off x="288215" y="638876"/>
            <a:ext cx="1170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REM05,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H: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Ingresos al PSCV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 C119 debe ser menor o igual a la suma del desglose del Programa de Salud Cardiovascular, celdas C120 a C127.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249BA56-8849-4AE1-9C53-1AADB5AE7F24}"/>
              </a:ext>
            </a:extLst>
          </p:cNvPr>
          <p:cNvSpPr/>
          <p:nvPr/>
        </p:nvSpPr>
        <p:spPr>
          <a:xfrm>
            <a:off x="5322278" y="2432792"/>
            <a:ext cx="756000" cy="18529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C3D1661-CCB3-1C95-6659-437BD421C28B}"/>
              </a:ext>
            </a:extLst>
          </p:cNvPr>
          <p:cNvSpPr/>
          <p:nvPr/>
        </p:nvSpPr>
        <p:spPr>
          <a:xfrm>
            <a:off x="5322278" y="2216893"/>
            <a:ext cx="756000" cy="18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A97E2674-6D98-89A0-7A39-CFEE271D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REM-A05.   INGRESOS Y EGRESOS POR CONDICIÓN Y PROBLEMAS DE SALUD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1613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C8648E-4EC9-2FA8-8CEA-D57AA063F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85" y="1540516"/>
            <a:ext cx="11606462" cy="4657371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21" name="Marcador de número de diapositiva 20">
            <a:extLst>
              <a:ext uri="{FF2B5EF4-FFF2-40B4-BE49-F238E27FC236}">
                <a16:creationId xmlns:a16="http://schemas.microsoft.com/office/drawing/2014/main" id="{FC9FE8CC-E5C6-47A3-A763-AE2F4A14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2</a:t>
            </a:fld>
            <a:endParaRPr lang="es-CL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DE76D85-EF6B-4057-AFFF-23BB25DE1B6A}"/>
              </a:ext>
            </a:extLst>
          </p:cNvPr>
          <p:cNvSpPr txBox="1"/>
          <p:nvPr/>
        </p:nvSpPr>
        <p:spPr>
          <a:xfrm>
            <a:off x="272216" y="461483"/>
            <a:ext cx="11718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1021" indent="-211021">
              <a:buFont typeface="+mj-lt"/>
              <a:buAutoNum type="arabicPeriod"/>
            </a:pPr>
            <a:r>
              <a:rPr lang="es-ES_tradnl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REM01</a:t>
            </a:r>
            <a:r>
              <a:rPr lang="es-ES_tradnl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s-CL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REVISAR</a:t>
            </a:r>
            <a:r>
              <a:rPr lang="es-CL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sección A: </a:t>
            </a:r>
            <a:r>
              <a:rPr lang="es-CL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Control De Salud y Reproductiva, </a:t>
            </a:r>
            <a:r>
              <a:rPr lang="es-CL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Control Preconcepcional  </a:t>
            </a:r>
            <a:r>
              <a:rPr lang="es-CL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 edades extremas de 10 a 14 años, celdas </a:t>
            </a:r>
            <a:r>
              <a:rPr lang="es-ES_tradnl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F11 a F12.</a:t>
            </a:r>
            <a:endParaRPr lang="es-CL" sz="12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11021" indent="-211021">
              <a:buFont typeface="+mj-lt"/>
              <a:buAutoNum type="arabicPeriod"/>
            </a:pPr>
            <a:r>
              <a:rPr lang="es-ES_tradnl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REM01</a:t>
            </a:r>
            <a:r>
              <a:rPr lang="es-ES_tradnl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s-CL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REVISAR</a:t>
            </a:r>
            <a:r>
              <a:rPr lang="es-CL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sección A: </a:t>
            </a:r>
            <a:r>
              <a:rPr lang="es-CL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Control De Salud y Reproductiva, </a:t>
            </a:r>
            <a:r>
              <a:rPr lang="es-CL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Control Preconcepcional </a:t>
            </a:r>
            <a:r>
              <a:rPr lang="es-CL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 edades extremas de 45 a 54 años, celdas M</a:t>
            </a:r>
            <a:r>
              <a:rPr lang="es-ES_tradnl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11 a N12.</a:t>
            </a:r>
            <a:endParaRPr lang="es-ES_tradnl" sz="1200" dirty="0">
              <a:solidFill>
                <a:srgbClr val="FF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11021" indent="-211021">
              <a:buFont typeface="+mj-lt"/>
              <a:buAutoNum type="arabicPeriod"/>
            </a:pPr>
            <a:r>
              <a:rPr lang="es-ES_tradnl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REM01</a:t>
            </a:r>
            <a:r>
              <a:rPr lang="es-ES_tradnl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s-CL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REVISAR</a:t>
            </a:r>
            <a:r>
              <a:rPr lang="es-CL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sección A: </a:t>
            </a:r>
            <a:r>
              <a:rPr lang="es-CL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Control De Salud y Reproductiva, </a:t>
            </a:r>
            <a:r>
              <a:rPr lang="es-CL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Control Prenatal </a:t>
            </a:r>
            <a:r>
              <a:rPr lang="es-CL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 mujeres de 50 a 54 años, celdas N13 </a:t>
            </a:r>
            <a:r>
              <a:rPr lang="es-ES_tradnl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 N14.</a:t>
            </a:r>
          </a:p>
          <a:p>
            <a:pPr marL="211021" indent="-211021">
              <a:buFont typeface="+mj-lt"/>
              <a:buAutoNum type="arabicPeriod"/>
            </a:pPr>
            <a:r>
              <a:rPr lang="es-ES_tradnl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REM01</a:t>
            </a:r>
            <a:r>
              <a:rPr lang="es-ES_tradnl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s-CL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REVISAR</a:t>
            </a:r>
            <a:r>
              <a:rPr lang="es-CL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sección A: </a:t>
            </a:r>
            <a:r>
              <a:rPr lang="es-CL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Control De Salud y Reproductiva, </a:t>
            </a:r>
            <a:r>
              <a:rPr lang="es-CL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Control Post Parto y Post Aborto </a:t>
            </a:r>
            <a:r>
              <a:rPr lang="es-CL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 mujeres de 50 a 54 años, celdas N15 </a:t>
            </a:r>
            <a:r>
              <a:rPr lang="es-ES_tradnl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 N16.</a:t>
            </a:r>
          </a:p>
          <a:p>
            <a:pPr marL="211021" indent="-211021">
              <a:buFont typeface="+mj-lt"/>
              <a:buAutoNum type="arabicPeriod"/>
            </a:pPr>
            <a:r>
              <a:rPr lang="es-ES_tradnl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REM01</a:t>
            </a:r>
            <a:r>
              <a:rPr lang="es-ES_tradnl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</a:t>
            </a:r>
            <a:r>
              <a:rPr lang="es-CL" sz="1200" b="1" dirty="0">
                <a:solidFill>
                  <a:srgbClr val="FF99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CL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REVISAR</a:t>
            </a:r>
            <a:r>
              <a:rPr lang="es-CL" sz="1200" b="1" dirty="0">
                <a:solidFill>
                  <a:srgbClr val="FF99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sección A: </a:t>
            </a:r>
            <a:r>
              <a:rPr lang="es-CL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Control De Salud y Reproductiva, </a:t>
            </a:r>
            <a:r>
              <a:rPr lang="es-CL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Regulación de Fecundidad </a:t>
            </a:r>
            <a:r>
              <a:rPr lang="es-CL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 mujeres de 55 a 80 años y más, celdas O31 </a:t>
            </a:r>
            <a:r>
              <a:rPr lang="es-ES_tradnl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 T32</a:t>
            </a:r>
            <a:endParaRPr lang="es-C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1 CuadroTexto">
            <a:extLst>
              <a:ext uri="{FF2B5EF4-FFF2-40B4-BE49-F238E27FC236}">
                <a16:creationId xmlns:a16="http://schemas.microsoft.com/office/drawing/2014/main" id="{2700551C-5389-425F-B608-EC87DE9ACD3C}"/>
              </a:ext>
            </a:extLst>
          </p:cNvPr>
          <p:cNvSpPr txBox="1"/>
          <p:nvPr/>
        </p:nvSpPr>
        <p:spPr>
          <a:xfrm>
            <a:off x="3528352" y="3713721"/>
            <a:ext cx="1824538" cy="23436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F11:F12 verificar edades</a:t>
            </a:r>
          </a:p>
        </p:txBody>
      </p:sp>
      <p:sp>
        <p:nvSpPr>
          <p:cNvPr id="25" name="1 CuadroTexto">
            <a:extLst>
              <a:ext uri="{FF2B5EF4-FFF2-40B4-BE49-F238E27FC236}">
                <a16:creationId xmlns:a16="http://schemas.microsoft.com/office/drawing/2014/main" id="{0FCAF14D-A0FB-42F4-9A86-195B13A877CA}"/>
              </a:ext>
            </a:extLst>
          </p:cNvPr>
          <p:cNvSpPr txBox="1"/>
          <p:nvPr/>
        </p:nvSpPr>
        <p:spPr>
          <a:xfrm>
            <a:off x="9787490" y="2425521"/>
            <a:ext cx="1883849" cy="23436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M11:N12 verificar edades</a:t>
            </a:r>
          </a:p>
        </p:txBody>
      </p:sp>
      <p:sp>
        <p:nvSpPr>
          <p:cNvPr id="26" name="1 CuadroTexto">
            <a:extLst>
              <a:ext uri="{FF2B5EF4-FFF2-40B4-BE49-F238E27FC236}">
                <a16:creationId xmlns:a16="http://schemas.microsoft.com/office/drawing/2014/main" id="{CFE3BD23-3E97-4B07-B10B-C9B7D8619CB6}"/>
              </a:ext>
            </a:extLst>
          </p:cNvPr>
          <p:cNvSpPr txBox="1"/>
          <p:nvPr/>
        </p:nvSpPr>
        <p:spPr>
          <a:xfrm>
            <a:off x="6829711" y="3549609"/>
            <a:ext cx="1872629" cy="23436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_tradnl" sz="923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N13:N14 verificar edades</a:t>
            </a:r>
          </a:p>
        </p:txBody>
      </p:sp>
      <p:sp>
        <p:nvSpPr>
          <p:cNvPr id="27" name="1 CuadroTexto">
            <a:extLst>
              <a:ext uri="{FF2B5EF4-FFF2-40B4-BE49-F238E27FC236}">
                <a16:creationId xmlns:a16="http://schemas.microsoft.com/office/drawing/2014/main" id="{72AF25E5-B70F-41B6-ACD4-02169B5BED5D}"/>
              </a:ext>
            </a:extLst>
          </p:cNvPr>
          <p:cNvSpPr txBox="1"/>
          <p:nvPr/>
        </p:nvSpPr>
        <p:spPr>
          <a:xfrm>
            <a:off x="7317978" y="3991800"/>
            <a:ext cx="1872629" cy="23436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_tradnl" sz="923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N15:N16 verificar edades</a:t>
            </a:r>
          </a:p>
        </p:txBody>
      </p:sp>
      <p:sp>
        <p:nvSpPr>
          <p:cNvPr id="28" name="1 CuadroTexto">
            <a:extLst>
              <a:ext uri="{FF2B5EF4-FFF2-40B4-BE49-F238E27FC236}">
                <a16:creationId xmlns:a16="http://schemas.microsoft.com/office/drawing/2014/main" id="{15EC9399-2D39-41BF-92C7-6DFF6198F7B3}"/>
              </a:ext>
            </a:extLst>
          </p:cNvPr>
          <p:cNvSpPr txBox="1"/>
          <p:nvPr/>
        </p:nvSpPr>
        <p:spPr>
          <a:xfrm>
            <a:off x="7851489" y="5861214"/>
            <a:ext cx="2130711" cy="23436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_tradnl" sz="923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O31:T32 Verificar Las Edades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B3057DF-AC42-495A-9E67-A4653C5ECC84}"/>
              </a:ext>
            </a:extLst>
          </p:cNvPr>
          <p:cNvSpPr/>
          <p:nvPr/>
        </p:nvSpPr>
        <p:spPr>
          <a:xfrm>
            <a:off x="5493565" y="3232141"/>
            <a:ext cx="499270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CA7AD67-26B2-49EC-A7C5-C41ADDC7A685}"/>
              </a:ext>
            </a:extLst>
          </p:cNvPr>
          <p:cNvSpPr/>
          <p:nvPr/>
        </p:nvSpPr>
        <p:spPr>
          <a:xfrm>
            <a:off x="9488304" y="3232273"/>
            <a:ext cx="1106427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F01C751-DD11-413C-B036-601BBA5187E7}"/>
              </a:ext>
            </a:extLst>
          </p:cNvPr>
          <p:cNvSpPr/>
          <p:nvPr/>
        </p:nvSpPr>
        <p:spPr>
          <a:xfrm>
            <a:off x="10096928" y="3505593"/>
            <a:ext cx="468000" cy="252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E7E4894-CCB4-4BAA-91A3-7FF07EE05FC8}"/>
              </a:ext>
            </a:extLst>
          </p:cNvPr>
          <p:cNvSpPr/>
          <p:nvPr/>
        </p:nvSpPr>
        <p:spPr>
          <a:xfrm>
            <a:off x="10096929" y="3778546"/>
            <a:ext cx="468000" cy="252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86635F6-1F6E-48B7-B847-74437A493264}"/>
              </a:ext>
            </a:extLst>
          </p:cNvPr>
          <p:cNvSpPr/>
          <p:nvPr/>
        </p:nvSpPr>
        <p:spPr>
          <a:xfrm>
            <a:off x="10594731" y="5937342"/>
            <a:ext cx="1249316" cy="252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8" name="Conector: angular 7">
            <a:extLst>
              <a:ext uri="{FF2B5EF4-FFF2-40B4-BE49-F238E27FC236}">
                <a16:creationId xmlns:a16="http://schemas.microsoft.com/office/drawing/2014/main" id="{3563682D-B4A2-7E56-5194-57131A6DE75C}"/>
              </a:ext>
            </a:extLst>
          </p:cNvPr>
          <p:cNvCxnSpPr>
            <a:cxnSpLocks/>
            <a:stCxn id="5" idx="2"/>
            <a:endCxn id="24" idx="3"/>
          </p:cNvCxnSpPr>
          <p:nvPr/>
        </p:nvCxnSpPr>
        <p:spPr>
          <a:xfrm rot="5400000">
            <a:off x="5374665" y="3462366"/>
            <a:ext cx="346760" cy="390310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F0C616B1-69F6-5F38-957A-A259BF6748C0}"/>
              </a:ext>
            </a:extLst>
          </p:cNvPr>
          <p:cNvCxnSpPr>
            <a:cxnSpLocks/>
            <a:stCxn id="14" idx="3"/>
            <a:endCxn id="25" idx="2"/>
          </p:cNvCxnSpPr>
          <p:nvPr/>
        </p:nvCxnSpPr>
        <p:spPr>
          <a:xfrm flipV="1">
            <a:off x="10594731" y="2659881"/>
            <a:ext cx="134684" cy="698392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: angular 12">
            <a:extLst>
              <a:ext uri="{FF2B5EF4-FFF2-40B4-BE49-F238E27FC236}">
                <a16:creationId xmlns:a16="http://schemas.microsoft.com/office/drawing/2014/main" id="{7B9E7664-7A2D-6F27-FD19-F7431684A28B}"/>
              </a:ext>
            </a:extLst>
          </p:cNvPr>
          <p:cNvCxnSpPr>
            <a:cxnSpLocks/>
            <a:stCxn id="15" idx="1"/>
            <a:endCxn id="26" idx="3"/>
          </p:cNvCxnSpPr>
          <p:nvPr/>
        </p:nvCxnSpPr>
        <p:spPr>
          <a:xfrm rot="10800000" flipV="1">
            <a:off x="8702340" y="3631593"/>
            <a:ext cx="1394588" cy="35196"/>
          </a:xfrm>
          <a:prstGeom prst="bentConnector3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0331A128-E76D-0F63-7383-B1895C4EDE39}"/>
              </a:ext>
            </a:extLst>
          </p:cNvPr>
          <p:cNvCxnSpPr>
            <a:cxnSpLocks/>
            <a:stCxn id="16" idx="1"/>
            <a:endCxn id="27" idx="3"/>
          </p:cNvCxnSpPr>
          <p:nvPr/>
        </p:nvCxnSpPr>
        <p:spPr>
          <a:xfrm rot="10800000" flipV="1">
            <a:off x="9190607" y="3904546"/>
            <a:ext cx="906322" cy="204434"/>
          </a:xfrm>
          <a:prstGeom prst="bentConnector3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ítulo 1">
            <a:extLst>
              <a:ext uri="{FF2B5EF4-FFF2-40B4-BE49-F238E27FC236}">
                <a16:creationId xmlns:a16="http://schemas.microsoft.com/office/drawing/2014/main" id="{E301648D-1D35-C492-8DD3-8628A693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REM-A01.   CONTROLES DE SALUD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0" name="Conector: angular 39">
            <a:extLst>
              <a:ext uri="{FF2B5EF4-FFF2-40B4-BE49-F238E27FC236}">
                <a16:creationId xmlns:a16="http://schemas.microsoft.com/office/drawing/2014/main" id="{F51C5DAF-063F-724A-562A-2BF78C2B5859}"/>
              </a:ext>
            </a:extLst>
          </p:cNvPr>
          <p:cNvCxnSpPr>
            <a:cxnSpLocks/>
            <a:stCxn id="17" idx="1"/>
            <a:endCxn id="28" idx="3"/>
          </p:cNvCxnSpPr>
          <p:nvPr/>
        </p:nvCxnSpPr>
        <p:spPr>
          <a:xfrm rot="10800000">
            <a:off x="9982201" y="5978394"/>
            <a:ext cx="612531" cy="84948"/>
          </a:xfrm>
          <a:prstGeom prst="bentConnector3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88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329836F9-77CF-1B73-63F1-C217E2D5C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1" y="3720983"/>
            <a:ext cx="10397027" cy="2635369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A7DE79D-DCDD-AAD4-14C8-1C635AD9A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11" y="1342531"/>
            <a:ext cx="11909304" cy="2059597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2CD58E-7B6C-44DE-A03D-EE9A8E41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20</a:t>
            </a:fld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3F73AD-3D69-4CD7-B93C-67EE3BF0FF5D}"/>
              </a:ext>
            </a:extLst>
          </p:cNvPr>
          <p:cNvSpPr txBox="1"/>
          <p:nvPr/>
        </p:nvSpPr>
        <p:spPr>
          <a:xfrm>
            <a:off x="253730" y="585414"/>
            <a:ext cx="11702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REM05,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sección J: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Ingresos y Egresos al programa de pacientes con dependencia Leve, Moderada y Severa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desde 65 Años y más , Celda AF146:AM150 debe ser mayor a Sección K,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Ingreso al programa A.M según condición de dependencia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subtotal desagregación Barthel, Celda C157</a:t>
            </a:r>
          </a:p>
        </p:txBody>
      </p:sp>
      <p:cxnSp>
        <p:nvCxnSpPr>
          <p:cNvPr id="8" name="Conector angular 7"/>
          <p:cNvCxnSpPr>
            <a:cxnSpLocks/>
            <a:stCxn id="14" idx="1"/>
            <a:endCxn id="13" idx="3"/>
          </p:cNvCxnSpPr>
          <p:nvPr/>
        </p:nvCxnSpPr>
        <p:spPr>
          <a:xfrm rot="10800000" flipV="1">
            <a:off x="4353223" y="2839725"/>
            <a:ext cx="3568647" cy="2322721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35 CuadroTexto"/>
          <p:cNvSpPr txBox="1"/>
          <p:nvPr/>
        </p:nvSpPr>
        <p:spPr>
          <a:xfrm>
            <a:off x="5020413" y="3486623"/>
            <a:ext cx="2234265" cy="23436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Suma(AF139:AM150) ≥ C157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1718B05-4F27-4D46-AB81-6322D70F4642}"/>
              </a:ext>
            </a:extLst>
          </p:cNvPr>
          <p:cNvSpPr/>
          <p:nvPr/>
        </p:nvSpPr>
        <p:spPr>
          <a:xfrm>
            <a:off x="3705222" y="5064162"/>
            <a:ext cx="648000" cy="1965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17C9C1A-B4C2-4E85-A566-597FACD90ABD}"/>
              </a:ext>
            </a:extLst>
          </p:cNvPr>
          <p:cNvSpPr/>
          <p:nvPr/>
        </p:nvSpPr>
        <p:spPr>
          <a:xfrm>
            <a:off x="7921869" y="2371726"/>
            <a:ext cx="4176346" cy="93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AC4F3545-4677-8888-48D5-BFA975F9B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REM-A05.   INGRESOS Y EGRESOS POR CONDICIÓN Y PROBLEMAS DE SALUD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7558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D1E78E-1AD3-5FCC-1734-3AAE8C096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881" y="1236450"/>
            <a:ext cx="7604960" cy="5558565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848FE6-9B61-483F-B116-3FB72EBF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21</a:t>
            </a:fld>
            <a:endParaRPr lang="es-CL"/>
          </a:p>
        </p:txBody>
      </p:sp>
      <p:sp>
        <p:nvSpPr>
          <p:cNvPr id="8" name="1 CuadroTexto"/>
          <p:cNvSpPr txBox="1"/>
          <p:nvPr/>
        </p:nvSpPr>
        <p:spPr>
          <a:xfrm>
            <a:off x="7532655" y="2419725"/>
            <a:ext cx="1458945" cy="24622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C193 = C204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3F73AD-3D69-4CD7-B93C-67EE3BF0FF5D}"/>
              </a:ext>
            </a:extLst>
          </p:cNvPr>
          <p:cNvSpPr txBox="1"/>
          <p:nvPr/>
        </p:nvSpPr>
        <p:spPr>
          <a:xfrm>
            <a:off x="262885" y="461483"/>
            <a:ext cx="1170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REM05, </a:t>
            </a:r>
            <a:r>
              <a:rPr lang="es-ES" sz="1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REVISAR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N: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Ingreso al Programa de Salud Mental en APS/Especialidad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Ingresos al programa , celda C193 deben ser  Igual  al Numero personas que posee uno o más trastornos Mentales, Celda C204.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REM05,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N: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Ingreso al Programa de Salud Mental en APS/Especialidad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Personas con Diagnostico de Trastornos Mentales celda C204, deben ser menor o igual a  los Diagnósticos de Trastornos Mentales de la sección N, en las Celdas C205 a C241</a:t>
            </a:r>
          </a:p>
        </p:txBody>
      </p:sp>
      <p:sp>
        <p:nvSpPr>
          <p:cNvPr id="11" name="1 CuadroTexto"/>
          <p:cNvSpPr txBox="1"/>
          <p:nvPr/>
        </p:nvSpPr>
        <p:spPr>
          <a:xfrm>
            <a:off x="6709857" y="3813309"/>
            <a:ext cx="2281743" cy="2343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923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C204  &lt;= Suma(C205:C241)  </a:t>
            </a:r>
            <a:endParaRPr lang="es-CL" sz="923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C19D12F-C847-444B-84A0-119CFA939D68}"/>
              </a:ext>
            </a:extLst>
          </p:cNvPr>
          <p:cNvSpPr/>
          <p:nvPr/>
        </p:nvSpPr>
        <p:spPr>
          <a:xfrm>
            <a:off x="6019798" y="1960412"/>
            <a:ext cx="540000" cy="1778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45CFD44-3F9F-4F75-9FD8-1C2DFC1B541D}"/>
              </a:ext>
            </a:extLst>
          </p:cNvPr>
          <p:cNvSpPr/>
          <p:nvPr/>
        </p:nvSpPr>
        <p:spPr>
          <a:xfrm>
            <a:off x="6019797" y="3443498"/>
            <a:ext cx="540000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CCFB3B5-3D4A-40E0-BB82-2CB60D67FE80}"/>
              </a:ext>
            </a:extLst>
          </p:cNvPr>
          <p:cNvSpPr/>
          <p:nvPr/>
        </p:nvSpPr>
        <p:spPr>
          <a:xfrm>
            <a:off x="6019798" y="3616636"/>
            <a:ext cx="540000" cy="318692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6" name="Conector: angular 15">
            <a:extLst>
              <a:ext uri="{FF2B5EF4-FFF2-40B4-BE49-F238E27FC236}">
                <a16:creationId xmlns:a16="http://schemas.microsoft.com/office/drawing/2014/main" id="{4AEA6604-09BA-4A2E-3896-F94088A4DD34}"/>
              </a:ext>
            </a:extLst>
          </p:cNvPr>
          <p:cNvCxnSpPr>
            <a:cxnSpLocks/>
            <a:stCxn id="6" idx="3"/>
            <a:endCxn id="8" idx="0"/>
          </p:cNvCxnSpPr>
          <p:nvPr/>
        </p:nvCxnSpPr>
        <p:spPr>
          <a:xfrm>
            <a:off x="6559798" y="2049348"/>
            <a:ext cx="1702330" cy="370377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BF15AF1F-EA95-A2D9-DB1F-64D829C08855}"/>
              </a:ext>
            </a:extLst>
          </p:cNvPr>
          <p:cNvCxnSpPr>
            <a:cxnSpLocks/>
            <a:stCxn id="8" idx="2"/>
            <a:endCxn id="13" idx="3"/>
          </p:cNvCxnSpPr>
          <p:nvPr/>
        </p:nvCxnSpPr>
        <p:spPr>
          <a:xfrm rot="5400000">
            <a:off x="6986187" y="2239557"/>
            <a:ext cx="849552" cy="1702331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angular 21">
            <a:extLst>
              <a:ext uri="{FF2B5EF4-FFF2-40B4-BE49-F238E27FC236}">
                <a16:creationId xmlns:a16="http://schemas.microsoft.com/office/drawing/2014/main" id="{9ED44DA5-F02D-8BE0-3B00-11D1EA3AF865}"/>
              </a:ext>
            </a:extLst>
          </p:cNvPr>
          <p:cNvCxnSpPr>
            <a:cxnSpLocks/>
            <a:stCxn id="13" idx="0"/>
            <a:endCxn id="11" idx="0"/>
          </p:cNvCxnSpPr>
          <p:nvPr/>
        </p:nvCxnSpPr>
        <p:spPr>
          <a:xfrm rot="16200000" flipH="1">
            <a:off x="6885357" y="2847937"/>
            <a:ext cx="369811" cy="1560932"/>
          </a:xfrm>
          <a:prstGeom prst="bentConnector3">
            <a:avLst>
              <a:gd name="adj1" fmla="val -61815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r 23">
            <a:extLst>
              <a:ext uri="{FF2B5EF4-FFF2-40B4-BE49-F238E27FC236}">
                <a16:creationId xmlns:a16="http://schemas.microsoft.com/office/drawing/2014/main" id="{EB934F07-0D0D-6F59-1018-EB369347E765}"/>
              </a:ext>
            </a:extLst>
          </p:cNvPr>
          <p:cNvCxnSpPr>
            <a:cxnSpLocks/>
            <a:stCxn id="11" idx="2"/>
            <a:endCxn id="14" idx="3"/>
          </p:cNvCxnSpPr>
          <p:nvPr/>
        </p:nvCxnSpPr>
        <p:spPr>
          <a:xfrm rot="5400000">
            <a:off x="6624049" y="3983419"/>
            <a:ext cx="1162430" cy="1290931"/>
          </a:xfrm>
          <a:prstGeom prst="bent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ítulo 1">
            <a:extLst>
              <a:ext uri="{FF2B5EF4-FFF2-40B4-BE49-F238E27FC236}">
                <a16:creationId xmlns:a16="http://schemas.microsoft.com/office/drawing/2014/main" id="{2A638C93-AD2A-FC4E-09E1-D47BEA21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REM-A05.   INGRESOS Y EGRESOS POR CONDICIÓN Y PROBLEMAS DE SALUD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A87C4F9-FE29-4614-D7CD-AB1ABD5671EA}"/>
              </a:ext>
            </a:extLst>
          </p:cNvPr>
          <p:cNvSpPr txBox="1"/>
          <p:nvPr/>
        </p:nvSpPr>
        <p:spPr>
          <a:xfrm>
            <a:off x="5424031" y="5797308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rgbClr val="00B050"/>
                </a:solidFill>
              </a:rPr>
              <a:t>…</a:t>
            </a:r>
            <a:endParaRPr lang="es-CL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9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02AB328-B98D-1512-9C83-439768556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8" y="1416350"/>
            <a:ext cx="10925175" cy="4676775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066E87-B9E7-41B1-8498-CDACA5D8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22</a:t>
            </a:fld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3F73AD-3D69-4CD7-B93C-67EE3BF0FF5D}"/>
              </a:ext>
            </a:extLst>
          </p:cNvPr>
          <p:cNvSpPr txBox="1"/>
          <p:nvPr/>
        </p:nvSpPr>
        <p:spPr>
          <a:xfrm>
            <a:off x="386710" y="691459"/>
            <a:ext cx="11702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6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REM05, </a:t>
            </a:r>
            <a:r>
              <a:rPr lang="es-E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REVISAR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R: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El Ingreso y Egreso a Programa de VIH/SIDA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celdas C329 a E339 corresponde solo al HBSJO.</a:t>
            </a:r>
          </a:p>
          <a:p>
            <a:pPr marL="228600" indent="-228600">
              <a:buFont typeface="+mj-lt"/>
              <a:buAutoNum type="arabicPeriod" startAt="6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REM05, </a:t>
            </a:r>
            <a:r>
              <a:rPr lang="es-E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REVISAR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S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: El Ingreso y Egreso por Comercio Sexual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celdas C344 a E346 corresponde solo al HBSJO</a:t>
            </a:r>
          </a:p>
        </p:txBody>
      </p:sp>
      <p:sp>
        <p:nvSpPr>
          <p:cNvPr id="11" name="5 CuadroTexto">
            <a:extLst>
              <a:ext uri="{FF2B5EF4-FFF2-40B4-BE49-F238E27FC236}">
                <a16:creationId xmlns:a16="http://schemas.microsoft.com/office/drawing/2014/main" id="{DE422911-CBCE-4416-87B3-328B1A4704E4}"/>
              </a:ext>
            </a:extLst>
          </p:cNvPr>
          <p:cNvSpPr txBox="1"/>
          <p:nvPr/>
        </p:nvSpPr>
        <p:spPr>
          <a:xfrm>
            <a:off x="8682597" y="3546022"/>
            <a:ext cx="1859805" cy="23436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C329:E339 </a:t>
            </a:r>
            <a:r>
              <a:rPr lang="es-C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Sólo HBSJO</a:t>
            </a:r>
            <a:endParaRPr lang="es-CL" sz="923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13 CuadroTexto">
            <a:extLst>
              <a:ext uri="{FF2B5EF4-FFF2-40B4-BE49-F238E27FC236}">
                <a16:creationId xmlns:a16="http://schemas.microsoft.com/office/drawing/2014/main" id="{2006BACF-3A62-4BC6-B2F2-FDBE1A74B122}"/>
              </a:ext>
            </a:extLst>
          </p:cNvPr>
          <p:cNvSpPr txBox="1"/>
          <p:nvPr/>
        </p:nvSpPr>
        <p:spPr>
          <a:xfrm>
            <a:off x="8833316" y="5687266"/>
            <a:ext cx="1819729" cy="23436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C344:E346</a:t>
            </a:r>
            <a:r>
              <a:rPr lang="es-C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Sólo HBSJO</a:t>
            </a:r>
            <a:endParaRPr lang="es-CL" sz="923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FFAA23E-7DA2-4D64-9852-8DBAFD2F6294}"/>
              </a:ext>
            </a:extLst>
          </p:cNvPr>
          <p:cNvSpPr/>
          <p:nvPr/>
        </p:nvSpPr>
        <p:spPr>
          <a:xfrm>
            <a:off x="5978333" y="2617671"/>
            <a:ext cx="2311088" cy="20910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D9F0474-EBBF-4241-AFFE-A0C69CA41353}"/>
              </a:ext>
            </a:extLst>
          </p:cNvPr>
          <p:cNvSpPr/>
          <p:nvPr/>
        </p:nvSpPr>
        <p:spPr>
          <a:xfrm>
            <a:off x="5978331" y="5515767"/>
            <a:ext cx="2311088" cy="5773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4FB05EAE-1AB4-30F3-0687-E90BC2307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REM-A05.   INGRESOS Y EGRESOS POR CONDICIÓN Y PROBLEMAS DE SALUD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229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4F24CC-7309-9DB0-1991-F60A0363D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1485"/>
            <a:ext cx="10222523" cy="5249018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B32083B-B7AF-4A41-8C31-E89749755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23</a:t>
            </a:fld>
            <a:endParaRPr lang="es-CL"/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094421E6-FC17-4C29-9025-62F7DF17E839}"/>
              </a:ext>
            </a:extLst>
          </p:cNvPr>
          <p:cNvSpPr txBox="1"/>
          <p:nvPr/>
        </p:nvSpPr>
        <p:spPr>
          <a:xfrm>
            <a:off x="6191474" y="5766209"/>
            <a:ext cx="3732112" cy="23083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9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C61:AL66 </a:t>
            </a:r>
            <a:r>
              <a:rPr lang="es-ES_tradnl" sz="9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</a:t>
            </a:r>
            <a:r>
              <a:rPr lang="es-ES_tradnl" sz="9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Sólo HBSJO, HPU, HRN, HPO, </a:t>
            </a:r>
            <a:r>
              <a:rPr lang="es-ES_tradnl" sz="9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Hquila</a:t>
            </a:r>
            <a:r>
              <a:rPr lang="es-ES_tradnl" sz="9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HSJC</a:t>
            </a:r>
            <a:endParaRPr lang="es-CL" sz="9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12 CuadroTexto">
            <a:extLst>
              <a:ext uri="{FF2B5EF4-FFF2-40B4-BE49-F238E27FC236}">
                <a16:creationId xmlns:a16="http://schemas.microsoft.com/office/drawing/2014/main" id="{5039DEB7-9AEA-4FC7-AD13-FBF693472A4A}"/>
              </a:ext>
            </a:extLst>
          </p:cNvPr>
          <p:cNvSpPr txBox="1"/>
          <p:nvPr/>
        </p:nvSpPr>
        <p:spPr>
          <a:xfrm>
            <a:off x="6701681" y="4137495"/>
            <a:ext cx="3080536" cy="2308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9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E12:AL15 </a:t>
            </a:r>
            <a:r>
              <a:rPr lang="es-ES_tradnl" sz="9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</a:t>
            </a:r>
            <a:r>
              <a:rPr lang="es-ES_tradnl" sz="9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Sólo HBSJO y Hosp Purranque</a:t>
            </a:r>
            <a:endParaRPr lang="es-CL" sz="9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16 CuadroTexto">
            <a:extLst>
              <a:ext uri="{FF2B5EF4-FFF2-40B4-BE49-F238E27FC236}">
                <a16:creationId xmlns:a16="http://schemas.microsoft.com/office/drawing/2014/main" id="{B2812BAF-F59F-4EE6-ABF5-2B6487A7DC88}"/>
              </a:ext>
            </a:extLst>
          </p:cNvPr>
          <p:cNvSpPr txBox="1"/>
          <p:nvPr/>
        </p:nvSpPr>
        <p:spPr>
          <a:xfrm>
            <a:off x="5000506" y="4870921"/>
            <a:ext cx="800219" cy="23436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B12=B67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EA1FA4C-F533-4C7A-87DA-5CBDD779E334}"/>
              </a:ext>
            </a:extLst>
          </p:cNvPr>
          <p:cNvSpPr txBox="1"/>
          <p:nvPr/>
        </p:nvSpPr>
        <p:spPr>
          <a:xfrm>
            <a:off x="262885" y="461483"/>
            <a:ext cx="11716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REM08,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A.1: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Las Atenciones Realizadas en UEH de Hospital de Alta Complejidad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celdas E12 a AL15 corresponde solo a HBSJO y HPU.  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REM08,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A.1: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 Las Atenciones Realizadas en UEH de Hospital de Alta Complejidad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celdas B12 debe ser igual a la sección B,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Categorizaciones de Pacientes, Previa a la Atención Medica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 B67.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REM08,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B: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 Categorizaciones de Pacientes, Previa a la Atención Medica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celdas C61 a AL66 corresponde solo a Hospitales alta Mediana, baja Complejidad, SAPU y SUR.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898F7A2-20BF-4C00-BDF5-E2DF6578574F}"/>
              </a:ext>
            </a:extLst>
          </p:cNvPr>
          <p:cNvSpPr/>
          <p:nvPr/>
        </p:nvSpPr>
        <p:spPr>
          <a:xfrm>
            <a:off x="3200402" y="3932495"/>
            <a:ext cx="1600198" cy="1754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CBF9C86-05F1-4011-8B31-1D069E0395FE}"/>
              </a:ext>
            </a:extLst>
          </p:cNvPr>
          <p:cNvSpPr/>
          <p:nvPr/>
        </p:nvSpPr>
        <p:spPr>
          <a:xfrm>
            <a:off x="6108459" y="3941150"/>
            <a:ext cx="4952264" cy="64843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C97D245-BB6B-47F5-9CF8-E12A2F4BB058}"/>
              </a:ext>
            </a:extLst>
          </p:cNvPr>
          <p:cNvSpPr/>
          <p:nvPr/>
        </p:nvSpPr>
        <p:spPr>
          <a:xfrm>
            <a:off x="3188160" y="6484132"/>
            <a:ext cx="1600197" cy="1754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5DE113A-E062-4DE1-A5C8-54A343126C77}"/>
              </a:ext>
            </a:extLst>
          </p:cNvPr>
          <p:cNvSpPr/>
          <p:nvPr/>
        </p:nvSpPr>
        <p:spPr>
          <a:xfrm>
            <a:off x="6117251" y="5492715"/>
            <a:ext cx="4943472" cy="99141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0070C0"/>
              </a:solidFill>
            </a:endParaRPr>
          </a:p>
        </p:txBody>
      </p:sp>
      <p:cxnSp>
        <p:nvCxnSpPr>
          <p:cNvPr id="6" name="Conector: angular 5">
            <a:extLst>
              <a:ext uri="{FF2B5EF4-FFF2-40B4-BE49-F238E27FC236}">
                <a16:creationId xmlns:a16="http://schemas.microsoft.com/office/drawing/2014/main" id="{D0395AC4-DAFC-4D96-8DB4-C5642D51A149}"/>
              </a:ext>
            </a:extLst>
          </p:cNvPr>
          <p:cNvCxnSpPr>
            <a:cxnSpLocks/>
            <a:stCxn id="4" idx="3"/>
            <a:endCxn id="11" idx="0"/>
          </p:cNvCxnSpPr>
          <p:nvPr/>
        </p:nvCxnSpPr>
        <p:spPr>
          <a:xfrm>
            <a:off x="4800600" y="4020242"/>
            <a:ext cx="600016" cy="850679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9259A91E-449E-4810-AD32-9C9ED1872EB6}"/>
              </a:ext>
            </a:extLst>
          </p:cNvPr>
          <p:cNvCxnSpPr>
            <a:cxnSpLocks/>
            <a:stCxn id="11" idx="2"/>
            <a:endCxn id="17" idx="3"/>
          </p:cNvCxnSpPr>
          <p:nvPr/>
        </p:nvCxnSpPr>
        <p:spPr>
          <a:xfrm rot="5400000">
            <a:off x="4361188" y="5532451"/>
            <a:ext cx="1466598" cy="612259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ítulo 1">
            <a:extLst>
              <a:ext uri="{FF2B5EF4-FFF2-40B4-BE49-F238E27FC236}">
                <a16:creationId xmlns:a16="http://schemas.microsoft.com/office/drawing/2014/main" id="{F7CD12B6-66B4-8132-A35E-CC568A202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REM-A08.  ATENCIÓN DE URGENCIA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7685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F846395-EBE6-CF73-3571-900C10A34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3963917"/>
            <a:ext cx="10844213" cy="2162175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0F028CC-1525-0C47-04EF-A44AEB0D11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8400"/>
          <a:stretch/>
        </p:blipFill>
        <p:spPr>
          <a:xfrm>
            <a:off x="538384" y="1172347"/>
            <a:ext cx="10222523" cy="2685645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F98A3A6-0EB8-E307-281E-FFF3621C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24</a:t>
            </a:fld>
            <a:endParaRPr lang="es-CL"/>
          </a:p>
        </p:txBody>
      </p:sp>
      <p:sp>
        <p:nvSpPr>
          <p:cNvPr id="17" name="16 CuadroTexto">
            <a:extLst>
              <a:ext uri="{FF2B5EF4-FFF2-40B4-BE49-F238E27FC236}">
                <a16:creationId xmlns:a16="http://schemas.microsoft.com/office/drawing/2014/main" id="{29A63270-3321-C95B-AA66-14A7DE85EAE7}"/>
              </a:ext>
            </a:extLst>
          </p:cNvPr>
          <p:cNvSpPr txBox="1"/>
          <p:nvPr/>
        </p:nvSpPr>
        <p:spPr>
          <a:xfrm>
            <a:off x="5740208" y="4634843"/>
            <a:ext cx="1104790" cy="23436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C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B13:B14=B78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29710EE-E166-35C7-671D-089E2A8A1253}"/>
              </a:ext>
            </a:extLst>
          </p:cNvPr>
          <p:cNvSpPr/>
          <p:nvPr/>
        </p:nvSpPr>
        <p:spPr>
          <a:xfrm>
            <a:off x="2886829" y="3413928"/>
            <a:ext cx="1584000" cy="2529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95E4E4DF-143C-17BD-4223-B60ACB630C8E}"/>
              </a:ext>
            </a:extLst>
          </p:cNvPr>
          <p:cNvSpPr/>
          <p:nvPr/>
        </p:nvSpPr>
        <p:spPr>
          <a:xfrm>
            <a:off x="3353925" y="5914243"/>
            <a:ext cx="1892329" cy="2118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4" name="Conector: angular 23">
            <a:extLst>
              <a:ext uri="{FF2B5EF4-FFF2-40B4-BE49-F238E27FC236}">
                <a16:creationId xmlns:a16="http://schemas.microsoft.com/office/drawing/2014/main" id="{B928F4DC-9F24-28DE-DD9D-50802105701E}"/>
              </a:ext>
            </a:extLst>
          </p:cNvPr>
          <p:cNvCxnSpPr>
            <a:cxnSpLocks/>
            <a:stCxn id="19" idx="3"/>
            <a:endCxn id="17" idx="0"/>
          </p:cNvCxnSpPr>
          <p:nvPr/>
        </p:nvCxnSpPr>
        <p:spPr>
          <a:xfrm>
            <a:off x="4470829" y="3540382"/>
            <a:ext cx="1821774" cy="1094461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: angular 24">
            <a:extLst>
              <a:ext uri="{FF2B5EF4-FFF2-40B4-BE49-F238E27FC236}">
                <a16:creationId xmlns:a16="http://schemas.microsoft.com/office/drawing/2014/main" id="{42821E3A-89A1-12C3-3193-EBFE96E4F44A}"/>
              </a:ext>
            </a:extLst>
          </p:cNvPr>
          <p:cNvCxnSpPr>
            <a:cxnSpLocks/>
            <a:stCxn id="17" idx="2"/>
            <a:endCxn id="22" idx="3"/>
          </p:cNvCxnSpPr>
          <p:nvPr/>
        </p:nvCxnSpPr>
        <p:spPr>
          <a:xfrm rot="5400000">
            <a:off x="5193947" y="4921511"/>
            <a:ext cx="1150965" cy="1046349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ítulo 1">
            <a:extLst>
              <a:ext uri="{FF2B5EF4-FFF2-40B4-BE49-F238E27FC236}">
                <a16:creationId xmlns:a16="http://schemas.microsoft.com/office/drawing/2014/main" id="{E22E1976-7B17-708D-C0E2-CBF318F26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REM-A08.  ATENCIÓN DE URGENCIA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6F4EE2A-A636-D5DF-9C66-C4DC902A6049}"/>
              </a:ext>
            </a:extLst>
          </p:cNvPr>
          <p:cNvSpPr txBox="1"/>
          <p:nvPr/>
        </p:nvSpPr>
        <p:spPr>
          <a:xfrm>
            <a:off x="262885" y="461483"/>
            <a:ext cx="1171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REM08,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A.1: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Las Atenciones Realizadas U. Urgencias de la red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celdas B13+B14  debe ser igual a la sección B,1,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Categorizaciones de Pacientes Obstétrica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Previa a la Atención Gineco-Obstetra por Medico o Matrón, celda B78.  </a:t>
            </a:r>
          </a:p>
        </p:txBody>
      </p:sp>
    </p:spTree>
    <p:extLst>
      <p:ext uri="{BB962C8B-B14F-4D97-AF65-F5344CB8AC3E}">
        <p14:creationId xmlns:p14="http://schemas.microsoft.com/office/powerpoint/2010/main" val="3447450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0740B351-824D-0192-1218-B9C8F04C4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15" y="2913297"/>
            <a:ext cx="9659407" cy="1913659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4D59F8-1815-FE55-3739-5B344F471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91" y="1265815"/>
            <a:ext cx="9590239" cy="1546210"/>
          </a:xfrm>
          <a:prstGeom prst="rect">
            <a:avLst/>
          </a:prstGeom>
          <a:solidFill>
            <a:srgbClr val="BF9000"/>
          </a:solidFill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1F459C-D4C0-40A0-9F11-0D32F096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25</a:t>
            </a:fld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4AC26EC-541F-47A9-9926-9B496AE775F4}"/>
              </a:ext>
            </a:extLst>
          </p:cNvPr>
          <p:cNvSpPr txBox="1"/>
          <p:nvPr/>
        </p:nvSpPr>
        <p:spPr>
          <a:xfrm>
            <a:off x="262885" y="461483"/>
            <a:ext cx="11477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5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REM08,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A.3: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Las Atenciones Realizadas en UEH Por Hospitales de BAJA Complejidad, 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</a:rPr>
              <a:t>celdas E31 a AL36 Corresponde solo a Hospitales De Baja Complejidad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228600" indent="-228600">
              <a:buFont typeface="+mj-lt"/>
              <a:buAutoNum type="arabicPeriod" startAt="5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REM08,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A.3: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 Las Atenciones Realizadas en UEH de Hospital de Alta Complejidad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celdas B31 debe ser igual a la sección B,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Categorizaciones de Pacientes, Previa a la Atención Medica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 B67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502A2AA-8816-4AEA-B254-0AEE54422A63}"/>
              </a:ext>
            </a:extLst>
          </p:cNvPr>
          <p:cNvSpPr/>
          <p:nvPr/>
        </p:nvSpPr>
        <p:spPr>
          <a:xfrm>
            <a:off x="6184733" y="1985860"/>
            <a:ext cx="4019797" cy="8261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2 CuadroTexto">
            <a:extLst>
              <a:ext uri="{FF2B5EF4-FFF2-40B4-BE49-F238E27FC236}">
                <a16:creationId xmlns:a16="http://schemas.microsoft.com/office/drawing/2014/main" id="{98B13AC6-B302-4FEB-AD98-99DDA61279C5}"/>
              </a:ext>
            </a:extLst>
          </p:cNvPr>
          <p:cNvSpPr txBox="1"/>
          <p:nvPr/>
        </p:nvSpPr>
        <p:spPr>
          <a:xfrm>
            <a:off x="6924240" y="2940906"/>
            <a:ext cx="3712082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9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E31:AL36 </a:t>
            </a:r>
            <a:r>
              <a:rPr lang="es-ES_tradnl" sz="9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</a:t>
            </a:r>
            <a:r>
              <a:rPr lang="es-ES_tradnl" sz="9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Sólo Hospitales de Baja Complejidad nombres </a:t>
            </a:r>
            <a:r>
              <a:rPr lang="es-ES_tradnl" sz="9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estableci</a:t>
            </a:r>
            <a:r>
              <a:rPr lang="es-ES_tradnl" sz="9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(4)</a:t>
            </a:r>
            <a:endParaRPr lang="es-CL" sz="9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0C9877E-6B82-4EF6-AD50-075F3CA88D0C}"/>
              </a:ext>
            </a:extLst>
          </p:cNvPr>
          <p:cNvSpPr/>
          <p:nvPr/>
        </p:nvSpPr>
        <p:spPr>
          <a:xfrm>
            <a:off x="3050602" y="4664022"/>
            <a:ext cx="1688451" cy="1629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F5DEB6C-7047-4B00-9A9B-3AA53B1DE0C2}"/>
              </a:ext>
            </a:extLst>
          </p:cNvPr>
          <p:cNvSpPr/>
          <p:nvPr/>
        </p:nvSpPr>
        <p:spPr>
          <a:xfrm>
            <a:off x="3117808" y="2009030"/>
            <a:ext cx="1692000" cy="10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7" name="Conector: angular 16">
            <a:extLst>
              <a:ext uri="{FF2B5EF4-FFF2-40B4-BE49-F238E27FC236}">
                <a16:creationId xmlns:a16="http://schemas.microsoft.com/office/drawing/2014/main" id="{E5E946C3-65A4-4784-B80B-59DA5EF005FC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>
          <a:xfrm rot="5400000">
            <a:off x="2885159" y="2005359"/>
            <a:ext cx="966979" cy="1190320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6 CuadroTexto">
            <a:extLst>
              <a:ext uri="{FF2B5EF4-FFF2-40B4-BE49-F238E27FC236}">
                <a16:creationId xmlns:a16="http://schemas.microsoft.com/office/drawing/2014/main" id="{E5826719-2BD0-4283-B3FD-BA1C9582A193}"/>
              </a:ext>
            </a:extLst>
          </p:cNvPr>
          <p:cNvSpPr txBox="1"/>
          <p:nvPr/>
        </p:nvSpPr>
        <p:spPr>
          <a:xfrm>
            <a:off x="2333303" y="3084009"/>
            <a:ext cx="880369" cy="23436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B67 = B31</a:t>
            </a:r>
          </a:p>
        </p:txBody>
      </p:sp>
      <p:cxnSp>
        <p:nvCxnSpPr>
          <p:cNvPr id="21" name="Conector: angular 20">
            <a:extLst>
              <a:ext uri="{FF2B5EF4-FFF2-40B4-BE49-F238E27FC236}">
                <a16:creationId xmlns:a16="http://schemas.microsoft.com/office/drawing/2014/main" id="{F2EF78F3-B86F-4465-AAF1-27AF9717D38A}"/>
              </a:ext>
            </a:extLst>
          </p:cNvPr>
          <p:cNvCxnSpPr>
            <a:cxnSpLocks/>
            <a:stCxn id="18" idx="2"/>
            <a:endCxn id="14" idx="0"/>
          </p:cNvCxnSpPr>
          <p:nvPr/>
        </p:nvCxnSpPr>
        <p:spPr>
          <a:xfrm rot="16200000" flipH="1">
            <a:off x="2661332" y="3430525"/>
            <a:ext cx="1345653" cy="1121340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76A88A56-CD96-1FB5-605F-35033B0F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REM-A08.  ATENCIÓN DE URGENCIA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5731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B9D93FD0-C505-A70E-861B-3E537FB2C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51" y="5363217"/>
            <a:ext cx="7523381" cy="1122364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93E77BA-1C7A-F313-AEF0-BC73FA135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43" y="1490662"/>
            <a:ext cx="8933057" cy="3681871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B19E7A-F149-4BD9-8872-B13609BE6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26</a:t>
            </a:fld>
            <a:endParaRPr lang="es-CL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26A0E49-E99D-46BE-9A2C-1C7C1E5A0A03}"/>
              </a:ext>
            </a:extLst>
          </p:cNvPr>
          <p:cNvSpPr txBox="1"/>
          <p:nvPr/>
        </p:nvSpPr>
        <p:spPr>
          <a:xfrm>
            <a:off x="262885" y="461483"/>
            <a:ext cx="1170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7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REM08,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L: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Traslados Primarios a Unidades de Urgencia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celdas C169:F170 solo corresponde registrar solo a SAMU .  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REM08,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L: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Traslados Primarios a Unidades de Urgencia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celdas C171:F171 solo corresponde registrar a los siguientes Establecimientos .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REM08,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L: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Traslados Primarios a Unidades de Urgencia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celdas C172:F174 deben registrar todos los establecimientos 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REM08,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M: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Traslados Secundario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celdas E178:E183, deben 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registrar todos los establecimientos que cuenten con ambulancias a excepción de SAMU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REM08,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J: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Llamados de Urgencias a centro Regulador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celdas C161 y D161 no debería contener registros.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544F0B6-9DDA-4529-9C7F-25F2AEE99989}"/>
              </a:ext>
            </a:extLst>
          </p:cNvPr>
          <p:cNvSpPr/>
          <p:nvPr/>
        </p:nvSpPr>
        <p:spPr>
          <a:xfrm>
            <a:off x="4859285" y="2624733"/>
            <a:ext cx="2895530" cy="151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B6EF11F-1B1B-40BC-A77A-72166AE609E0}"/>
              </a:ext>
            </a:extLst>
          </p:cNvPr>
          <p:cNvSpPr/>
          <p:nvPr/>
        </p:nvSpPr>
        <p:spPr>
          <a:xfrm>
            <a:off x="4860347" y="2269514"/>
            <a:ext cx="2903260" cy="324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284A3D1-99BF-429F-A9FC-53296AB9B543}"/>
              </a:ext>
            </a:extLst>
          </p:cNvPr>
          <p:cNvSpPr/>
          <p:nvPr/>
        </p:nvSpPr>
        <p:spPr>
          <a:xfrm>
            <a:off x="4859285" y="2826376"/>
            <a:ext cx="2895530" cy="52328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2D9905F-8FEA-40D6-B735-5743B5093836}"/>
              </a:ext>
            </a:extLst>
          </p:cNvPr>
          <p:cNvSpPr/>
          <p:nvPr/>
        </p:nvSpPr>
        <p:spPr>
          <a:xfrm>
            <a:off x="7660859" y="1913097"/>
            <a:ext cx="1274885" cy="503306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/>
              <a:t>Solo SAMU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7965933-703E-47BE-B905-0D4B8482F96C}"/>
              </a:ext>
            </a:extLst>
          </p:cNvPr>
          <p:cNvSpPr/>
          <p:nvPr/>
        </p:nvSpPr>
        <p:spPr>
          <a:xfrm>
            <a:off x="9606058" y="1797773"/>
            <a:ext cx="2014681" cy="1417591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100" b="1" dirty="0">
                <a:solidFill>
                  <a:schemeClr val="bg1"/>
                </a:solidFill>
              </a:rPr>
              <a:t>HRN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100" b="1" dirty="0">
                <a:solidFill>
                  <a:schemeClr val="bg1"/>
                </a:solidFill>
              </a:rPr>
              <a:t>HPU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100" b="1" dirty="0">
                <a:solidFill>
                  <a:schemeClr val="bg1"/>
                </a:solidFill>
              </a:rPr>
              <a:t>HPU MELEN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100" b="1" dirty="0">
                <a:solidFill>
                  <a:schemeClr val="bg1"/>
                </a:solidFill>
              </a:rPr>
              <a:t>H MSJ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100" b="1" dirty="0">
                <a:solidFill>
                  <a:schemeClr val="bg1"/>
                </a:solidFill>
              </a:rPr>
              <a:t>CESFAM BAHIA MANSA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100" b="1" dirty="0">
                <a:solidFill>
                  <a:schemeClr val="bg1"/>
                </a:solidFill>
              </a:rPr>
              <a:t>SUPU ENTRE LAGOS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100" b="1" dirty="0">
                <a:solidFill>
                  <a:schemeClr val="bg1"/>
                </a:solidFill>
              </a:rPr>
              <a:t>SUR PUACHO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100" b="1" dirty="0">
                <a:solidFill>
                  <a:schemeClr val="bg1"/>
                </a:solidFill>
              </a:rPr>
              <a:t>SUR BAHIA MANSA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100" b="1" dirty="0">
                <a:solidFill>
                  <a:schemeClr val="bg1"/>
                </a:solidFill>
              </a:rPr>
              <a:t>SUR SAN PABLO</a:t>
            </a:r>
          </a:p>
        </p:txBody>
      </p:sp>
      <p:sp>
        <p:nvSpPr>
          <p:cNvPr id="13" name="51 CuadroTexto">
            <a:extLst>
              <a:ext uri="{FF2B5EF4-FFF2-40B4-BE49-F238E27FC236}">
                <a16:creationId xmlns:a16="http://schemas.microsoft.com/office/drawing/2014/main" id="{6B43956B-1214-4B90-B1A8-128644E4CEAD}"/>
              </a:ext>
            </a:extLst>
          </p:cNvPr>
          <p:cNvSpPr txBox="1"/>
          <p:nvPr/>
        </p:nvSpPr>
        <p:spPr>
          <a:xfrm>
            <a:off x="9520957" y="3360260"/>
            <a:ext cx="1808394" cy="376385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CL" sz="923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Registran Todos los Establecimientos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AE2DAD1-2832-46AC-AAEA-81A3A5279DC8}"/>
              </a:ext>
            </a:extLst>
          </p:cNvPr>
          <p:cNvSpPr/>
          <p:nvPr/>
        </p:nvSpPr>
        <p:spPr>
          <a:xfrm>
            <a:off x="6364806" y="3913687"/>
            <a:ext cx="765667" cy="12588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CuadroTexto">
            <a:extLst>
              <a:ext uri="{FF2B5EF4-FFF2-40B4-BE49-F238E27FC236}">
                <a16:creationId xmlns:a16="http://schemas.microsoft.com/office/drawing/2014/main" id="{8A0B5F9E-B4E7-459C-ABDB-E38D84E847F0}"/>
              </a:ext>
            </a:extLst>
          </p:cNvPr>
          <p:cNvSpPr txBox="1"/>
          <p:nvPr/>
        </p:nvSpPr>
        <p:spPr>
          <a:xfrm>
            <a:off x="8981453" y="4118718"/>
            <a:ext cx="2383999" cy="51841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923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Registran todos los establecimientos que cuenten con ambulancias a excepción de SAMU</a:t>
            </a:r>
            <a:endParaRPr lang="es-CL" sz="923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68B3F5C-7DEC-4D3C-9F9F-8526D6CDCDC5}"/>
              </a:ext>
            </a:extLst>
          </p:cNvPr>
          <p:cNvSpPr/>
          <p:nvPr/>
        </p:nvSpPr>
        <p:spPr>
          <a:xfrm>
            <a:off x="6021982" y="6236010"/>
            <a:ext cx="1864849" cy="2495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65468D9E-391F-45DD-821B-C74D054F0F6E}"/>
              </a:ext>
            </a:extLst>
          </p:cNvPr>
          <p:cNvSpPr txBox="1"/>
          <p:nvPr/>
        </p:nvSpPr>
        <p:spPr>
          <a:xfrm>
            <a:off x="8393171" y="5777662"/>
            <a:ext cx="2619210" cy="23436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No debe haber registros</a:t>
            </a:r>
            <a:endParaRPr lang="es-CL" sz="923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</p:txBody>
      </p:sp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id="{1281D31B-1589-42C1-822F-1D0432E011A3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7886831" y="5894842"/>
            <a:ext cx="506340" cy="46595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r 22">
            <a:extLst>
              <a:ext uri="{FF2B5EF4-FFF2-40B4-BE49-F238E27FC236}">
                <a16:creationId xmlns:a16="http://schemas.microsoft.com/office/drawing/2014/main" id="{D297D378-C76F-4DCF-8449-9A3CC62E6203}"/>
              </a:ext>
            </a:extLst>
          </p:cNvPr>
          <p:cNvCxnSpPr>
            <a:cxnSpLocks/>
            <a:stCxn id="4" idx="3"/>
            <a:endCxn id="14" idx="1"/>
          </p:cNvCxnSpPr>
          <p:nvPr/>
        </p:nvCxnSpPr>
        <p:spPr>
          <a:xfrm flipV="1">
            <a:off x="7130473" y="4377924"/>
            <a:ext cx="1850980" cy="16518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: angular 25">
            <a:extLst>
              <a:ext uri="{FF2B5EF4-FFF2-40B4-BE49-F238E27FC236}">
                <a16:creationId xmlns:a16="http://schemas.microsoft.com/office/drawing/2014/main" id="{541F5D92-62A8-45A7-BEC5-B27041274F60}"/>
              </a:ext>
            </a:extLst>
          </p:cNvPr>
          <p:cNvCxnSpPr>
            <a:cxnSpLocks/>
            <a:stCxn id="11" idx="3"/>
            <a:endCxn id="2" idx="2"/>
          </p:cNvCxnSpPr>
          <p:nvPr/>
        </p:nvCxnSpPr>
        <p:spPr>
          <a:xfrm flipV="1">
            <a:off x="7763607" y="2416403"/>
            <a:ext cx="534695" cy="15111"/>
          </a:xfrm>
          <a:prstGeom prst="bent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r 27">
            <a:extLst>
              <a:ext uri="{FF2B5EF4-FFF2-40B4-BE49-F238E27FC236}">
                <a16:creationId xmlns:a16="http://schemas.microsoft.com/office/drawing/2014/main" id="{FF7A6C6A-CF20-4D34-94D4-B0C1DAA027DE}"/>
              </a:ext>
            </a:extLst>
          </p:cNvPr>
          <p:cNvCxnSpPr>
            <a:cxnSpLocks/>
            <a:stCxn id="10" idx="3"/>
            <a:endCxn id="3" idx="1"/>
          </p:cNvCxnSpPr>
          <p:nvPr/>
        </p:nvCxnSpPr>
        <p:spPr>
          <a:xfrm flipV="1">
            <a:off x="7754815" y="2506569"/>
            <a:ext cx="1851243" cy="19394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angular 30">
            <a:extLst>
              <a:ext uri="{FF2B5EF4-FFF2-40B4-BE49-F238E27FC236}">
                <a16:creationId xmlns:a16="http://schemas.microsoft.com/office/drawing/2014/main" id="{2A85C24C-040D-4DEB-9190-1BA151834FE3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7754815" y="3088018"/>
            <a:ext cx="1766142" cy="460435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id="{6C534BB1-DC64-09DA-8002-0E0813A8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REM-A08.  ATENCIÓN DE URGENCIA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8335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A85A2-2EAB-D447-ADAD-F4B79EB1B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100BF67-5C56-489A-0382-EADF043F8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85" y="1921430"/>
            <a:ext cx="11599246" cy="2676947"/>
          </a:xfrm>
          <a:prstGeom prst="rect">
            <a:avLst/>
          </a:prstGeom>
          <a:solidFill>
            <a:srgbClr val="BF9000"/>
          </a:solidFill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E32821-8DF7-5064-0F44-AA377CBED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27</a:t>
            </a:fld>
            <a:endParaRPr lang="es-CL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D1C4493-9515-8E20-578C-0A097106D10E}"/>
              </a:ext>
            </a:extLst>
          </p:cNvPr>
          <p:cNvSpPr txBox="1">
            <a:spLocks/>
          </p:cNvSpPr>
          <p:nvPr/>
        </p:nvSpPr>
        <p:spPr>
          <a:xfrm>
            <a:off x="290318" y="62985"/>
            <a:ext cx="11700000" cy="360000"/>
          </a:xfrm>
          <a:prstGeom prst="rect">
            <a:avLst/>
          </a:prstGeom>
          <a:solidFill>
            <a:srgbClr val="BF9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REM-A08.  ATENCIÓN DE URGENCIA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AEE44DB-707E-25D6-89CE-431354ECB94A}"/>
              </a:ext>
            </a:extLst>
          </p:cNvPr>
          <p:cNvSpPr txBox="1"/>
          <p:nvPr/>
        </p:nvSpPr>
        <p:spPr>
          <a:xfrm>
            <a:off x="262885" y="461483"/>
            <a:ext cx="117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12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REM08,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A.1: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Atenciones Realizadas en Unidades de Emergencia Hospitalaria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debe existir consistencia entre Demanda y Atenciones realizadas, celdas B13 debe ser mayor o igual a AS13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E6936FC-39E7-6580-7468-D1292F7DEF1D}"/>
              </a:ext>
            </a:extLst>
          </p:cNvPr>
          <p:cNvSpPr/>
          <p:nvPr/>
        </p:nvSpPr>
        <p:spPr>
          <a:xfrm>
            <a:off x="2223707" y="4028472"/>
            <a:ext cx="1302007" cy="1545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79194CD-FE26-69F3-32F3-8FF09FC86489}"/>
              </a:ext>
            </a:extLst>
          </p:cNvPr>
          <p:cNvSpPr/>
          <p:nvPr/>
        </p:nvSpPr>
        <p:spPr>
          <a:xfrm>
            <a:off x="11353800" y="4034552"/>
            <a:ext cx="496051" cy="1545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05780974-F660-CF28-20C9-691E5B803BE7}"/>
              </a:ext>
            </a:extLst>
          </p:cNvPr>
          <p:cNvCxnSpPr>
            <a:cxnSpLocks/>
            <a:stCxn id="14" idx="1"/>
            <a:endCxn id="13" idx="3"/>
          </p:cNvCxnSpPr>
          <p:nvPr/>
        </p:nvCxnSpPr>
        <p:spPr>
          <a:xfrm rot="10800000">
            <a:off x="3525714" y="4105739"/>
            <a:ext cx="7828086" cy="608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3 CuadroTexto">
            <a:extLst>
              <a:ext uri="{FF2B5EF4-FFF2-40B4-BE49-F238E27FC236}">
                <a16:creationId xmlns:a16="http://schemas.microsoft.com/office/drawing/2014/main" id="{23507110-8B06-8FD2-6F48-BD0B007861E3}"/>
              </a:ext>
            </a:extLst>
          </p:cNvPr>
          <p:cNvSpPr txBox="1"/>
          <p:nvPr/>
        </p:nvSpPr>
        <p:spPr>
          <a:xfrm>
            <a:off x="5800542" y="4037018"/>
            <a:ext cx="1229605" cy="23436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B13 &lt;= AS13</a:t>
            </a:r>
            <a:endParaRPr lang="es-CL" sz="923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31224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41FFB16-5D05-3BE0-8223-E4F2EE37A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88" y="853847"/>
            <a:ext cx="9350612" cy="5630297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F98D8EE-B89A-499E-B4BC-1DC920C1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28</a:t>
            </a:fld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BF1E525-02B9-45E6-8192-FCF338FDBA3D}"/>
              </a:ext>
            </a:extLst>
          </p:cNvPr>
          <p:cNvSpPr txBox="1"/>
          <p:nvPr/>
        </p:nvSpPr>
        <p:spPr>
          <a:xfrm>
            <a:off x="262885" y="461483"/>
            <a:ext cx="11727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REM11,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A.1: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Examen VDRL Por Grupo de Usuarios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celdas B13 a C30, esta sección solo le corresponde solo a HBSJO.</a:t>
            </a:r>
          </a:p>
        </p:txBody>
      </p:sp>
      <p:sp>
        <p:nvSpPr>
          <p:cNvPr id="10" name="13 CuadroTexto">
            <a:extLst>
              <a:ext uri="{FF2B5EF4-FFF2-40B4-BE49-F238E27FC236}">
                <a16:creationId xmlns:a16="http://schemas.microsoft.com/office/drawing/2014/main" id="{392712E9-C8D5-4197-8FD4-74F36E674DD1}"/>
              </a:ext>
            </a:extLst>
          </p:cNvPr>
          <p:cNvSpPr txBox="1"/>
          <p:nvPr/>
        </p:nvSpPr>
        <p:spPr>
          <a:xfrm>
            <a:off x="6967412" y="4607622"/>
            <a:ext cx="2191828" cy="23436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B13:C30 </a:t>
            </a:r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</a:t>
            </a:r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Sólo HBSJO</a:t>
            </a:r>
            <a:endParaRPr lang="es-CL" sz="923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79F5393-3734-4F60-B1EF-A76487D60C57}"/>
              </a:ext>
            </a:extLst>
          </p:cNvPr>
          <p:cNvSpPr/>
          <p:nvPr/>
        </p:nvSpPr>
        <p:spPr>
          <a:xfrm>
            <a:off x="3495185" y="3238694"/>
            <a:ext cx="3213264" cy="32454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B17C241-3A42-4401-398C-99469AE7C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 REM-A11.  EXÁMENES DE PESQUISA DE ENFERMEDADES TRASMISIBLES 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4728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910EFA8-3735-2B24-77EE-6FF79EEC1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85" y="1604305"/>
            <a:ext cx="11571561" cy="3002865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B83D76-4ED7-4E28-B310-36B0A53B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29</a:t>
            </a:fld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4F5397-69A5-4E68-97EA-44417FC2490A}"/>
              </a:ext>
            </a:extLst>
          </p:cNvPr>
          <p:cNvSpPr txBox="1"/>
          <p:nvPr/>
        </p:nvSpPr>
        <p:spPr>
          <a:xfrm>
            <a:off x="262885" y="461483"/>
            <a:ext cx="1170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REM11,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B.1: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Exámenes Según grupos de usuarios por condición de Hepatitis B, C, Chagas, HTLV1 y Sífilis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Uso Exclusivo </a:t>
            </a:r>
            <a:r>
              <a:rPr lang="es-ES" sz="1200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Lab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 Que Procesan, celdas C144 a P148 le corresponde solo a HBSJO.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REM11,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B.2: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Exámenes Según grupos de usuarios por condición de Hepatitis B, C, Chagas, HTLV1 y Sífilis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Uso Exclusivo Compras Servicio, celdas C152 a P156 le corresponde solo a HBSJO.</a:t>
            </a:r>
          </a:p>
        </p:txBody>
      </p:sp>
      <p:sp>
        <p:nvSpPr>
          <p:cNvPr id="9" name="13 CuadroTexto">
            <a:extLst>
              <a:ext uri="{FF2B5EF4-FFF2-40B4-BE49-F238E27FC236}">
                <a16:creationId xmlns:a16="http://schemas.microsoft.com/office/drawing/2014/main" id="{D13DB538-3DB1-4F53-8853-B6FF86B182BB}"/>
              </a:ext>
            </a:extLst>
          </p:cNvPr>
          <p:cNvSpPr txBox="1"/>
          <p:nvPr/>
        </p:nvSpPr>
        <p:spPr>
          <a:xfrm>
            <a:off x="5803475" y="2491639"/>
            <a:ext cx="2191828" cy="23436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C144:P148 </a:t>
            </a:r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</a:t>
            </a:r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Sólo HBSJO</a:t>
            </a:r>
            <a:endParaRPr lang="es-CL" sz="923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13 CuadroTexto">
            <a:extLst>
              <a:ext uri="{FF2B5EF4-FFF2-40B4-BE49-F238E27FC236}">
                <a16:creationId xmlns:a16="http://schemas.microsoft.com/office/drawing/2014/main" id="{1CC61A35-5F4D-4CDC-B883-E6EF2B979F0A}"/>
              </a:ext>
            </a:extLst>
          </p:cNvPr>
          <p:cNvSpPr txBox="1"/>
          <p:nvPr/>
        </p:nvSpPr>
        <p:spPr>
          <a:xfrm>
            <a:off x="5692379" y="3949350"/>
            <a:ext cx="2191828" cy="2343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923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C152:P156 </a:t>
            </a:r>
            <a:r>
              <a:rPr lang="es-ES_tradnl" sz="923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</a:t>
            </a:r>
            <a:r>
              <a:rPr lang="es-ES_tradnl" sz="923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Sólo HBSJO </a:t>
            </a:r>
            <a:endParaRPr lang="es-CL" sz="923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5111D79-F35F-4932-897D-9633B4805381}"/>
              </a:ext>
            </a:extLst>
          </p:cNvPr>
          <p:cNvSpPr/>
          <p:nvPr/>
        </p:nvSpPr>
        <p:spPr>
          <a:xfrm>
            <a:off x="4387362" y="2351105"/>
            <a:ext cx="7447084" cy="837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E328928-A382-4438-BDD2-F3F823424DE2}"/>
              </a:ext>
            </a:extLst>
          </p:cNvPr>
          <p:cNvSpPr/>
          <p:nvPr/>
        </p:nvSpPr>
        <p:spPr>
          <a:xfrm>
            <a:off x="4387362" y="3760325"/>
            <a:ext cx="7447084" cy="83770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00B050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9D518AC-419F-83F2-2086-B8AA7A816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 REM-A11.  EXÁMENES DE PESQUISA DE ENFERMEDADES TRASMISIBLES 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162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FD559FBB-E29A-20BC-D51F-60548936E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963" y="3890035"/>
            <a:ext cx="7163900" cy="2105025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5DFA595-ABE9-8761-5C5F-2117C8AE9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559" y="1350588"/>
            <a:ext cx="7419759" cy="1943100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9085049-1EE8-A8BA-887D-CB97F59C0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56" y="1316290"/>
            <a:ext cx="4348566" cy="5216395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21" name="Marcador de número de diapositiva 20">
            <a:extLst>
              <a:ext uri="{FF2B5EF4-FFF2-40B4-BE49-F238E27FC236}">
                <a16:creationId xmlns:a16="http://schemas.microsoft.com/office/drawing/2014/main" id="{FC9FE8CC-E5C6-47A3-A763-AE2F4A14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6192"/>
            <a:ext cx="2743200" cy="365125"/>
          </a:xfrm>
        </p:spPr>
        <p:txBody>
          <a:bodyPr/>
          <a:lstStyle/>
          <a:p>
            <a:fld id="{FB3C1F03-C5B0-4174-84F3-90094AD186A6}" type="slidenum">
              <a:rPr lang="es-CL" smtClean="0"/>
              <a:t>3</a:t>
            </a:fld>
            <a:endParaRPr lang="es-CL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DE76D85-EF6B-4057-AFFF-23BB25DE1B6A}"/>
              </a:ext>
            </a:extLst>
          </p:cNvPr>
          <p:cNvSpPr txBox="1"/>
          <p:nvPr/>
        </p:nvSpPr>
        <p:spPr>
          <a:xfrm>
            <a:off x="272216" y="480145"/>
            <a:ext cx="1171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6"/>
            </a:pP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REM01, </a:t>
            </a:r>
            <a:r>
              <a:rPr lang="es-MX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ERROR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</a:t>
            </a:r>
            <a:r>
              <a:rPr lang="es-MX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ección A, B o Sección E del 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REM05: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Controles de salud sexual y Reproductiva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la Suma de Puérpera con recién Nacidos  10 Días hasta 28 Días,  </a:t>
            </a:r>
            <a:r>
              <a:rPr lang="es-MX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celdas C19 a C26 y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Controles de salud sexual y Reproductiva,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Menor de 1 Mes, </a:t>
            </a:r>
            <a:r>
              <a:rPr lang="es-MX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celdas </a:t>
            </a:r>
            <a:r>
              <a:rPr lang="es-MX" sz="1200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MX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F36 a F38  deben ser igual a la Sección E REM05,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Ingresos a control de salud recién Nacidos, 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Total menores de 28 Días,  </a:t>
            </a:r>
            <a:r>
              <a:rPr lang="es-MX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celda C89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0" name="Conector angular 16">
            <a:extLst>
              <a:ext uri="{FF2B5EF4-FFF2-40B4-BE49-F238E27FC236}">
                <a16:creationId xmlns:a16="http://schemas.microsoft.com/office/drawing/2014/main" id="{0D2FD310-77E5-412F-9C96-60A7A7F8DFFC}"/>
              </a:ext>
            </a:extLst>
          </p:cNvPr>
          <p:cNvCxnSpPr>
            <a:cxnSpLocks/>
            <a:stCxn id="12" idx="1"/>
            <a:endCxn id="5" idx="0"/>
          </p:cNvCxnSpPr>
          <p:nvPr/>
        </p:nvCxnSpPr>
        <p:spPr>
          <a:xfrm rot="10800000" flipV="1">
            <a:off x="4021038" y="2812438"/>
            <a:ext cx="7232627" cy="1107114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 CuadroTexto">
            <a:extLst>
              <a:ext uri="{FF2B5EF4-FFF2-40B4-BE49-F238E27FC236}">
                <a16:creationId xmlns:a16="http://schemas.microsoft.com/office/drawing/2014/main" id="{25F0BA7C-8592-4ED8-A46D-ECFB54A82EC4}"/>
              </a:ext>
            </a:extLst>
          </p:cNvPr>
          <p:cNvSpPr txBox="1"/>
          <p:nvPr/>
        </p:nvSpPr>
        <p:spPr>
          <a:xfrm>
            <a:off x="5701619" y="3492524"/>
            <a:ext cx="5346335" cy="23436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rgbClr val="BF9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_tradnl" sz="923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(C19+C20+C21+C22+C23+C24+C25+C26) + (F36+F37+F38) = C89 (REM05)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751427" y="3919552"/>
            <a:ext cx="539220" cy="14877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Rectángulo 11"/>
          <p:cNvSpPr/>
          <p:nvPr/>
        </p:nvSpPr>
        <p:spPr>
          <a:xfrm>
            <a:off x="11253664" y="2533546"/>
            <a:ext cx="663428" cy="5577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4DC636B-21B0-4B80-AD70-7976DA5DA966}"/>
              </a:ext>
            </a:extLst>
          </p:cNvPr>
          <p:cNvSpPr/>
          <p:nvPr/>
        </p:nvSpPr>
        <p:spPr>
          <a:xfrm>
            <a:off x="9629561" y="5760982"/>
            <a:ext cx="748878" cy="1982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0000"/>
              </a:solidFill>
            </a:endParaRPr>
          </a:p>
        </p:txBody>
      </p:sp>
      <p:cxnSp>
        <p:nvCxnSpPr>
          <p:cNvPr id="24" name="Conector angular 16">
            <a:extLst>
              <a:ext uri="{FF2B5EF4-FFF2-40B4-BE49-F238E27FC236}">
                <a16:creationId xmlns:a16="http://schemas.microsoft.com/office/drawing/2014/main" id="{BD2F7BD5-56BD-4384-AF0D-B631FA1BD278}"/>
              </a:ext>
            </a:extLst>
          </p:cNvPr>
          <p:cNvCxnSpPr>
            <a:cxnSpLocks/>
            <a:stCxn id="22" idx="2"/>
            <a:endCxn id="5" idx="2"/>
          </p:cNvCxnSpPr>
          <p:nvPr/>
        </p:nvCxnSpPr>
        <p:spPr>
          <a:xfrm rot="5400000" flipH="1">
            <a:off x="6736518" y="2691789"/>
            <a:ext cx="552001" cy="5982963"/>
          </a:xfrm>
          <a:prstGeom prst="bentConnector3">
            <a:avLst>
              <a:gd name="adj1" fmla="val -41413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r 16">
            <a:extLst>
              <a:ext uri="{FF2B5EF4-FFF2-40B4-BE49-F238E27FC236}">
                <a16:creationId xmlns:a16="http://schemas.microsoft.com/office/drawing/2014/main" id="{CAAD1936-AB88-49E3-B49B-2DD84FE1B767}"/>
              </a:ext>
            </a:extLst>
          </p:cNvPr>
          <p:cNvCxnSpPr>
            <a:cxnSpLocks/>
            <a:stCxn id="22" idx="3"/>
            <a:endCxn id="12" idx="3"/>
          </p:cNvCxnSpPr>
          <p:nvPr/>
        </p:nvCxnSpPr>
        <p:spPr>
          <a:xfrm flipV="1">
            <a:off x="10378439" y="2812438"/>
            <a:ext cx="1538653" cy="3047688"/>
          </a:xfrm>
          <a:prstGeom prst="bentConnector3">
            <a:avLst>
              <a:gd name="adj1" fmla="val 114857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AB57713-929F-4F45-9192-B9C2CF018179}"/>
              </a:ext>
            </a:extLst>
          </p:cNvPr>
          <p:cNvSpPr txBox="1"/>
          <p:nvPr/>
        </p:nvSpPr>
        <p:spPr>
          <a:xfrm>
            <a:off x="131118" y="1323222"/>
            <a:ext cx="707245" cy="307777"/>
          </a:xfrm>
          <a:prstGeom prst="rect">
            <a:avLst/>
          </a:prstGeom>
          <a:solidFill>
            <a:srgbClr val="FF0000"/>
          </a:solidFill>
          <a:ln w="28575">
            <a:solidFill>
              <a:srgbClr val="BF9000"/>
            </a:solidFill>
          </a:ln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REM01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91F1F8A-61C1-4A1D-BEA5-9FF1960F8033}"/>
              </a:ext>
            </a:extLst>
          </p:cNvPr>
          <p:cNvSpPr txBox="1"/>
          <p:nvPr/>
        </p:nvSpPr>
        <p:spPr>
          <a:xfrm>
            <a:off x="4644507" y="3881243"/>
            <a:ext cx="713657" cy="307777"/>
          </a:xfrm>
          <a:prstGeom prst="rect">
            <a:avLst/>
          </a:prstGeom>
          <a:solidFill>
            <a:srgbClr val="FF0000"/>
          </a:solidFill>
          <a:ln w="28575">
            <a:solidFill>
              <a:srgbClr val="BF9000"/>
            </a:solidFill>
          </a:ln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REM05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1F587F6-63E2-1E17-B046-540443AB3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REM-A01.   CONTROLES DE SALUD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FBEEB51-A659-11AB-11D3-C9C891951CC8}"/>
              </a:ext>
            </a:extLst>
          </p:cNvPr>
          <p:cNvSpPr txBox="1"/>
          <p:nvPr/>
        </p:nvSpPr>
        <p:spPr>
          <a:xfrm>
            <a:off x="4572831" y="1334371"/>
            <a:ext cx="707245" cy="307777"/>
          </a:xfrm>
          <a:prstGeom prst="rect">
            <a:avLst/>
          </a:prstGeom>
          <a:solidFill>
            <a:srgbClr val="FF0000"/>
          </a:solidFill>
          <a:ln w="28575">
            <a:solidFill>
              <a:srgbClr val="BF9000"/>
            </a:solidFill>
          </a:ln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REM01</a:t>
            </a:r>
          </a:p>
        </p:txBody>
      </p:sp>
    </p:spTree>
    <p:extLst>
      <p:ext uri="{BB962C8B-B14F-4D97-AF65-F5344CB8AC3E}">
        <p14:creationId xmlns:p14="http://schemas.microsoft.com/office/powerpoint/2010/main" val="2266676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A1519BA-F8BB-50D2-B6A6-7DD6EC79C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55" y="1012720"/>
            <a:ext cx="10698408" cy="5308766"/>
          </a:xfrm>
          <a:prstGeom prst="rect">
            <a:avLst/>
          </a:prstGeom>
          <a:solidFill>
            <a:srgbClr val="BF9000"/>
          </a:solidFill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4EB601-4CC4-412E-AC35-15FE01EA8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30</a:t>
            </a:fld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BB55345-E446-4DB8-9E94-86F3C476FD87}"/>
              </a:ext>
            </a:extLst>
          </p:cNvPr>
          <p:cNvSpPr txBox="1"/>
          <p:nvPr/>
        </p:nvSpPr>
        <p:spPr>
          <a:xfrm>
            <a:off x="262885" y="461483"/>
            <a:ext cx="11702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REM11,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C1: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Exámenes de VIH por Grupos de Usuarios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 C161 a D183, esta sección solo le corresponde solo a HBSJO.</a:t>
            </a:r>
          </a:p>
          <a:p>
            <a:pPr marL="228600" indent="-228600">
              <a:buFont typeface="+mj-lt"/>
              <a:buAutoNum type="arabicPeriod" startAt="4"/>
            </a:pPr>
            <a:endParaRPr lang="es-ES" sz="12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6 CuadroTexto">
            <a:extLst>
              <a:ext uri="{FF2B5EF4-FFF2-40B4-BE49-F238E27FC236}">
                <a16:creationId xmlns:a16="http://schemas.microsoft.com/office/drawing/2014/main" id="{85456CB6-D185-4613-9E24-DABD8373DEC5}"/>
              </a:ext>
            </a:extLst>
          </p:cNvPr>
          <p:cNvSpPr txBox="1"/>
          <p:nvPr/>
        </p:nvSpPr>
        <p:spPr>
          <a:xfrm>
            <a:off x="8190573" y="3667103"/>
            <a:ext cx="2547219" cy="23436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C161:D183 </a:t>
            </a:r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  </a:t>
            </a:r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Sólo HBSJO</a:t>
            </a:r>
            <a:endParaRPr lang="es-CL" sz="923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1FA0AC8-19CB-31D7-5507-35E58B7AF4BF}"/>
              </a:ext>
            </a:extLst>
          </p:cNvPr>
          <p:cNvSpPr/>
          <p:nvPr/>
        </p:nvSpPr>
        <p:spPr>
          <a:xfrm>
            <a:off x="5944419" y="2151142"/>
            <a:ext cx="2074166" cy="41703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C6A0BD5-6613-CCD8-869C-9466E62B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 REM-A11.  EXÁMENES DE PESQUISA DE ENFERMEDADES TRASMISIBLES 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7222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B3C6FE1-0AE6-9A6D-52D5-F9A5F2EBD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00" y="1369944"/>
            <a:ext cx="11691415" cy="3673315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35C718-D2FF-40B2-AF99-3EA35CE8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31</a:t>
            </a:fld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F2E701-4C3D-4AA5-AEB3-64FD7BD20D03}"/>
              </a:ext>
            </a:extLst>
          </p:cNvPr>
          <p:cNvSpPr txBox="1"/>
          <p:nvPr/>
        </p:nvSpPr>
        <p:spPr>
          <a:xfrm>
            <a:off x="262885" y="461483"/>
            <a:ext cx="11702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REM19a,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B.1: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Actividades de Promoción según estrategias y Condicionantes Abordadas y  Nº de Participantes,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Si Existen registros TOTAL ACTIVIDADES, celdas C129:C148 se debe registrar el TOTAL PARTICIPANTES  O129:O148.</a:t>
            </a:r>
          </a:p>
        </p:txBody>
      </p:sp>
      <p:cxnSp>
        <p:nvCxnSpPr>
          <p:cNvPr id="9" name="18 Conector angular">
            <a:extLst>
              <a:ext uri="{FF2B5EF4-FFF2-40B4-BE49-F238E27FC236}">
                <a16:creationId xmlns:a16="http://schemas.microsoft.com/office/drawing/2014/main" id="{40EB535D-E776-4F11-B098-8A6427FB4DA2}"/>
              </a:ext>
            </a:extLst>
          </p:cNvPr>
          <p:cNvCxnSpPr>
            <a:cxnSpLocks/>
            <a:stCxn id="11" idx="1"/>
            <a:endCxn id="4" idx="3"/>
          </p:cNvCxnSpPr>
          <p:nvPr/>
        </p:nvCxnSpPr>
        <p:spPr>
          <a:xfrm rot="10800000" flipV="1">
            <a:off x="4519247" y="3709968"/>
            <a:ext cx="6900846" cy="3641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2 CuadroTexto">
            <a:extLst>
              <a:ext uri="{FF2B5EF4-FFF2-40B4-BE49-F238E27FC236}">
                <a16:creationId xmlns:a16="http://schemas.microsoft.com/office/drawing/2014/main" id="{723E5E24-D1D9-46FA-8976-9D6BC1635A5D}"/>
              </a:ext>
            </a:extLst>
          </p:cNvPr>
          <p:cNvSpPr txBox="1"/>
          <p:nvPr/>
        </p:nvSpPr>
        <p:spPr>
          <a:xfrm>
            <a:off x="5736834" y="3404778"/>
            <a:ext cx="3413114" cy="23436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Suma(C129:C148) ≠ 0 </a:t>
            </a:r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Suma(L129:L148) &gt; 0</a:t>
            </a:r>
            <a:endParaRPr lang="es-CL" sz="923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ADB1574-B9E8-4652-AD73-223B6506E422}"/>
              </a:ext>
            </a:extLst>
          </p:cNvPr>
          <p:cNvSpPr/>
          <p:nvPr/>
        </p:nvSpPr>
        <p:spPr>
          <a:xfrm>
            <a:off x="3699889" y="2383961"/>
            <a:ext cx="819358" cy="26592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A8A63FB-B7C3-4A5C-9F05-57D33218A1C6}"/>
              </a:ext>
            </a:extLst>
          </p:cNvPr>
          <p:cNvSpPr/>
          <p:nvPr/>
        </p:nvSpPr>
        <p:spPr>
          <a:xfrm>
            <a:off x="11420093" y="2380320"/>
            <a:ext cx="509022" cy="26592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ABBEB00D-5DFC-79FD-5F34-88480ED11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  <a:ln w="28575">
            <a:solidFill>
              <a:srgbClr val="BF9000"/>
            </a:solidFill>
          </a:ln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 REM-19a.   ACTIVIDADES DE PROMOCIÓN Y PREVENCIÓN DE LA SALUD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5006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7D82073-A452-07E1-C5D1-E8DD3AC84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72" y="1021164"/>
            <a:ext cx="10817859" cy="5335188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D5ED99-D806-4FCF-9DCE-FF619694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32</a:t>
            </a:fld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096AB6F-91A3-4059-AD46-2AAF85DFDA9A}"/>
              </a:ext>
            </a:extLst>
          </p:cNvPr>
          <p:cNvSpPr txBox="1"/>
          <p:nvPr/>
        </p:nvSpPr>
        <p:spPr>
          <a:xfrm>
            <a:off x="262884" y="461483"/>
            <a:ext cx="11702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REM19b, </a:t>
            </a:r>
            <a:r>
              <a:rPr lang="es-E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OBSERVAR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A: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Atención Oficinas de Informaciones,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Si existen reclamos en, celda B11 debiera haber una respuestas a ese reclamos (dentro/fuera de los plazos legales o pendientes), celdas E11 a I11.</a:t>
            </a:r>
          </a:p>
          <a:p>
            <a:pPr marL="228600" indent="-228600">
              <a:buFont typeface="+mj-lt"/>
              <a:buAutoNum type="arabicPeriod"/>
            </a:pPr>
            <a:endParaRPr lang="es-ES" sz="12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18 Conector angular">
            <a:extLst>
              <a:ext uri="{FF2B5EF4-FFF2-40B4-BE49-F238E27FC236}">
                <a16:creationId xmlns:a16="http://schemas.microsoft.com/office/drawing/2014/main" id="{F63FA634-BE93-4FFB-A131-CDC951C591CC}"/>
              </a:ext>
            </a:extLst>
          </p:cNvPr>
          <p:cNvCxnSpPr>
            <a:cxnSpLocks/>
            <a:stCxn id="7" idx="2"/>
            <a:endCxn id="4" idx="2"/>
          </p:cNvCxnSpPr>
          <p:nvPr/>
        </p:nvCxnSpPr>
        <p:spPr>
          <a:xfrm rot="5400000">
            <a:off x="6694026" y="1348301"/>
            <a:ext cx="12700" cy="4618595"/>
          </a:xfrm>
          <a:prstGeom prst="bentConnector3">
            <a:avLst>
              <a:gd name="adj1" fmla="val 1800000"/>
            </a:avLst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3 CuadroTexto">
            <a:extLst>
              <a:ext uri="{FF2B5EF4-FFF2-40B4-BE49-F238E27FC236}">
                <a16:creationId xmlns:a16="http://schemas.microsoft.com/office/drawing/2014/main" id="{488C7B39-699D-407A-9753-24A80D46AF0F}"/>
              </a:ext>
            </a:extLst>
          </p:cNvPr>
          <p:cNvSpPr txBox="1"/>
          <p:nvPr/>
        </p:nvSpPr>
        <p:spPr>
          <a:xfrm>
            <a:off x="5459790" y="3815752"/>
            <a:ext cx="2194832" cy="23436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B11 ≠ 0 </a:t>
            </a:r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</a:t>
            </a:r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Suma(E11:I11) &gt; 0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E346745-FFC9-4335-98ED-1F68369AEA7D}"/>
              </a:ext>
            </a:extLst>
          </p:cNvPr>
          <p:cNvSpPr/>
          <p:nvPr/>
        </p:nvSpPr>
        <p:spPr>
          <a:xfrm>
            <a:off x="3965741" y="3493032"/>
            <a:ext cx="837974" cy="1645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6872213-B489-41CC-A3AD-03632374A79B}"/>
              </a:ext>
            </a:extLst>
          </p:cNvPr>
          <p:cNvSpPr/>
          <p:nvPr/>
        </p:nvSpPr>
        <p:spPr>
          <a:xfrm>
            <a:off x="6726115" y="3493032"/>
            <a:ext cx="4554416" cy="1645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8663DDA8-2236-40D3-356C-811D5C0A8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REM-19b.   ACTIVIDADES DE PARTICIPACIÓN SOCIAL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7384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CE2BA42-CC0D-5494-BC68-CBC455BFC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2062162"/>
            <a:ext cx="11801475" cy="2733675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261D1B-E98B-4C75-934D-6CED7EF4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33</a:t>
            </a:fld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013818D-94E3-48FD-9954-EC645FF16C96}"/>
              </a:ext>
            </a:extLst>
          </p:cNvPr>
          <p:cNvSpPr txBox="1"/>
          <p:nvPr/>
        </p:nvSpPr>
        <p:spPr>
          <a:xfrm>
            <a:off x="262885" y="523027"/>
            <a:ext cx="117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REM21, </a:t>
            </a:r>
            <a:r>
              <a:rPr lang="es-E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OBSERVAR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C.1: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Personas Atendidas en el Programa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,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Si existen datos de personas atendidas Celda C32,  revisar si existen ingresos al Programa.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B69C0B0-BF88-E9D5-B69A-B73CF9EF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REM-21.   QUIRÓFANOS Y OTROS RECURSOS HOSPITALARIOS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839002A-6E5C-4B18-B74F-2C2024A5D041}"/>
              </a:ext>
            </a:extLst>
          </p:cNvPr>
          <p:cNvSpPr/>
          <p:nvPr/>
        </p:nvSpPr>
        <p:spPr>
          <a:xfrm>
            <a:off x="6567853" y="3420208"/>
            <a:ext cx="1116000" cy="18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39BFC07-DD84-49AE-AD83-B8706151EF3C}"/>
              </a:ext>
            </a:extLst>
          </p:cNvPr>
          <p:cNvSpPr/>
          <p:nvPr/>
        </p:nvSpPr>
        <p:spPr>
          <a:xfrm>
            <a:off x="6561991" y="3642944"/>
            <a:ext cx="1116000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6B9C3B73-FEDA-438D-B37B-AAB301F7F3DB}"/>
              </a:ext>
            </a:extLst>
          </p:cNvPr>
          <p:cNvCxnSpPr>
            <a:cxnSpLocks/>
            <a:stCxn id="10" idx="3"/>
            <a:endCxn id="16" idx="0"/>
          </p:cNvCxnSpPr>
          <p:nvPr/>
        </p:nvCxnSpPr>
        <p:spPr>
          <a:xfrm>
            <a:off x="7683853" y="3510208"/>
            <a:ext cx="2216286" cy="123944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E311D1D-08F0-4F6E-B836-8072761DCB46}"/>
              </a:ext>
            </a:extLst>
          </p:cNvPr>
          <p:cNvSpPr txBox="1"/>
          <p:nvPr/>
        </p:nvSpPr>
        <p:spPr>
          <a:xfrm>
            <a:off x="8976946" y="3634152"/>
            <a:ext cx="1846385" cy="2616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C31 ≠ 0  </a:t>
            </a:r>
            <a:r>
              <a:rPr lang="es-CL" sz="11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C32 &gt; 0</a:t>
            </a:r>
            <a:r>
              <a:rPr lang="es-CL" sz="11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</p:txBody>
      </p:sp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id="{160A71BB-8F4D-4D46-97EE-84A76E5BAE33}"/>
              </a:ext>
            </a:extLst>
          </p:cNvPr>
          <p:cNvCxnSpPr>
            <a:cxnSpLocks/>
            <a:stCxn id="16" idx="2"/>
            <a:endCxn id="13" idx="2"/>
          </p:cNvCxnSpPr>
          <p:nvPr/>
        </p:nvCxnSpPr>
        <p:spPr>
          <a:xfrm rot="5400000" flipH="1">
            <a:off x="8455656" y="2451279"/>
            <a:ext cx="108818" cy="2780148"/>
          </a:xfrm>
          <a:prstGeom prst="bentConnector3">
            <a:avLst>
              <a:gd name="adj1" fmla="val -210076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843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B427530-D88F-95C9-6727-24107E579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291" y="951714"/>
            <a:ext cx="5527113" cy="5444803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8A97E01-0667-AD57-4529-F264CEC62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11" y="961646"/>
            <a:ext cx="5527113" cy="5760094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A140F9-C606-44E7-BBC0-8669F7E8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34</a:t>
            </a:fld>
            <a:endParaRPr lang="es-CL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402142F-F18E-4353-A36E-FCA4E4DB4B41}"/>
              </a:ext>
            </a:extLst>
          </p:cNvPr>
          <p:cNvSpPr txBox="1"/>
          <p:nvPr/>
        </p:nvSpPr>
        <p:spPr>
          <a:xfrm>
            <a:off x="262885" y="461483"/>
            <a:ext cx="117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REM27, </a:t>
            </a:r>
            <a:r>
              <a:rPr lang="es-E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REVISAR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A: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Personas que Ingresan a Educación Grupal según Áreas Temáticas y Edad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 D53, Si existen datos en el total de la sección deben existir datos en Sección B: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Actividades de Educación  para la Salud personal Según personal que las Realiza, 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</a:rPr>
              <a:t>Celda D98.</a:t>
            </a:r>
            <a:endParaRPr lang="es-ES" sz="12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BC4048A3-F1D9-41A6-A81E-366C4ADF92E0}"/>
              </a:ext>
            </a:extLst>
          </p:cNvPr>
          <p:cNvCxnSpPr>
            <a:cxnSpLocks/>
            <a:stCxn id="17" idx="0"/>
            <a:endCxn id="12" idx="0"/>
          </p:cNvCxnSpPr>
          <p:nvPr/>
        </p:nvCxnSpPr>
        <p:spPr>
          <a:xfrm rot="5400000" flipH="1" flipV="1">
            <a:off x="7138155" y="3457298"/>
            <a:ext cx="328846" cy="5896993"/>
          </a:xfrm>
          <a:prstGeom prst="bentConnector3">
            <a:avLst>
              <a:gd name="adj1" fmla="val 169516"/>
            </a:avLst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9922457" y="6241371"/>
            <a:ext cx="657235" cy="1149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/>
          <p:cNvSpPr/>
          <p:nvPr/>
        </p:nvSpPr>
        <p:spPr>
          <a:xfrm>
            <a:off x="4025069" y="6570217"/>
            <a:ext cx="658026" cy="1512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3 CuadroTexto">
            <a:extLst>
              <a:ext uri="{FF2B5EF4-FFF2-40B4-BE49-F238E27FC236}">
                <a16:creationId xmlns:a16="http://schemas.microsoft.com/office/drawing/2014/main" id="{22B4B282-8028-4A3F-956A-E321FFFAC51E}"/>
              </a:ext>
            </a:extLst>
          </p:cNvPr>
          <p:cNvSpPr txBox="1"/>
          <p:nvPr/>
        </p:nvSpPr>
        <p:spPr>
          <a:xfrm>
            <a:off x="5943549" y="6007012"/>
            <a:ext cx="1930928" cy="234360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D53 ≠ 0  </a:t>
            </a:r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  D98 &gt; 0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59FFD1-B7EF-676C-D1FC-2EE8E4844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REM-27.  EDUCACIÓN PARA LA SALUD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9879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7F587ABA-D7A2-9709-F682-036C63FD7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21" y="1453902"/>
            <a:ext cx="11338925" cy="4294935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E81847-CA33-4368-A4D1-FBED23548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35</a:t>
            </a:fld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9B74D0-6712-4225-BC9C-ABE25EFA50DD}"/>
              </a:ext>
            </a:extLst>
          </p:cNvPr>
          <p:cNvSpPr txBox="1"/>
          <p:nvPr/>
        </p:nvSpPr>
        <p:spPr>
          <a:xfrm>
            <a:off x="262885" y="461483"/>
            <a:ext cx="11702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REM27, </a:t>
            </a:r>
            <a:r>
              <a:rPr lang="es-E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REVISAR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A: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Personas que Ingresan a Educación Grupal según Áreas Temáticas y Edad,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Si existe información en celda D23 entonces debe existir información en Gestantes celdas Y23 a AA23</a:t>
            </a:r>
          </a:p>
        </p:txBody>
      </p:sp>
      <p:cxnSp>
        <p:nvCxnSpPr>
          <p:cNvPr id="9" name="11 Conector angular">
            <a:extLst>
              <a:ext uri="{FF2B5EF4-FFF2-40B4-BE49-F238E27FC236}">
                <a16:creationId xmlns:a16="http://schemas.microsoft.com/office/drawing/2014/main" id="{8AA16372-F72E-46F9-8288-FCB42AEC5175}"/>
              </a:ext>
            </a:extLst>
          </p:cNvPr>
          <p:cNvCxnSpPr>
            <a:cxnSpLocks/>
            <a:stCxn id="13" idx="0"/>
            <a:endCxn id="12" idx="0"/>
          </p:cNvCxnSpPr>
          <p:nvPr/>
        </p:nvCxnSpPr>
        <p:spPr>
          <a:xfrm rot="16200000" flipV="1">
            <a:off x="8094108" y="1503274"/>
            <a:ext cx="12700" cy="5909565"/>
          </a:xfrm>
          <a:prstGeom prst="bentConnector3">
            <a:avLst>
              <a:gd name="adj1" fmla="val 1800000"/>
            </a:avLst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3 CuadroTexto">
            <a:extLst>
              <a:ext uri="{FF2B5EF4-FFF2-40B4-BE49-F238E27FC236}">
                <a16:creationId xmlns:a16="http://schemas.microsoft.com/office/drawing/2014/main" id="{67FF41B7-E63D-4D71-8172-DDFC4E42DFBE}"/>
              </a:ext>
            </a:extLst>
          </p:cNvPr>
          <p:cNvSpPr txBox="1"/>
          <p:nvPr/>
        </p:nvSpPr>
        <p:spPr>
          <a:xfrm>
            <a:off x="6487202" y="4347227"/>
            <a:ext cx="2592120" cy="234360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D23 &gt; 0      Suma</a:t>
            </a:r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(Y23:AA23) &gt; 0</a:t>
            </a:r>
            <a:endParaRPr lang="es-ES_tradnl" sz="923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755378" y="4458057"/>
            <a:ext cx="767893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/>
          <p:cNvSpPr/>
          <p:nvPr/>
        </p:nvSpPr>
        <p:spPr>
          <a:xfrm>
            <a:off x="10287000" y="4458057"/>
            <a:ext cx="1523779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4FF43DB-59F3-A3C5-9469-51C182AA7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REM-27.  EDUCACIÓN PARA LA SALUD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5855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B7E47D-9335-5074-4109-8E51DCD73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19" y="4350214"/>
            <a:ext cx="10527792" cy="2046303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1723026-F467-4C4F-BCCA-7CC1D034D9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6939"/>
          <a:stretch/>
        </p:blipFill>
        <p:spPr>
          <a:xfrm>
            <a:off x="356730" y="1414130"/>
            <a:ext cx="10527792" cy="2816125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D26563-EFD6-4D11-947C-ED53F1352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36</a:t>
            </a:fld>
            <a:endParaRPr lang="es-CL"/>
          </a:p>
        </p:txBody>
      </p:sp>
      <p:cxnSp>
        <p:nvCxnSpPr>
          <p:cNvPr id="22" name="9 Conector angular">
            <a:extLst>
              <a:ext uri="{FF2B5EF4-FFF2-40B4-BE49-F238E27FC236}">
                <a16:creationId xmlns:a16="http://schemas.microsoft.com/office/drawing/2014/main" id="{86178163-6C39-411E-8DAC-B2712673EE07}"/>
              </a:ext>
            </a:extLst>
          </p:cNvPr>
          <p:cNvCxnSpPr>
            <a:cxnSpLocks/>
            <a:stCxn id="30" idx="1"/>
            <a:endCxn id="31" idx="1"/>
          </p:cNvCxnSpPr>
          <p:nvPr/>
        </p:nvCxnSpPr>
        <p:spPr>
          <a:xfrm rot="10800000" flipV="1">
            <a:off x="3544427" y="2565712"/>
            <a:ext cx="62289" cy="3706840"/>
          </a:xfrm>
          <a:prstGeom prst="bentConnector3">
            <a:avLst>
              <a:gd name="adj1" fmla="val 466999"/>
            </a:avLst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0 CuadroTexto">
            <a:extLst>
              <a:ext uri="{FF2B5EF4-FFF2-40B4-BE49-F238E27FC236}">
                <a16:creationId xmlns:a16="http://schemas.microsoft.com/office/drawing/2014/main" id="{FBDD8DE7-80A8-4798-BB32-77F7C735861F}"/>
              </a:ext>
            </a:extLst>
          </p:cNvPr>
          <p:cNvSpPr txBox="1"/>
          <p:nvPr/>
        </p:nvSpPr>
        <p:spPr>
          <a:xfrm>
            <a:off x="5546095" y="2761401"/>
            <a:ext cx="1270427" cy="2343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923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B13 ≥ B15</a:t>
            </a:r>
            <a:endParaRPr lang="es-CL" sz="923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10 CuadroTexto">
            <a:extLst>
              <a:ext uri="{FF2B5EF4-FFF2-40B4-BE49-F238E27FC236}">
                <a16:creationId xmlns:a16="http://schemas.microsoft.com/office/drawing/2014/main" id="{EEEC2DA5-45C1-4AAC-B4A4-35AE5BB0E764}"/>
              </a:ext>
            </a:extLst>
          </p:cNvPr>
          <p:cNvSpPr txBox="1"/>
          <p:nvPr/>
        </p:nvSpPr>
        <p:spPr>
          <a:xfrm>
            <a:off x="6509176" y="4788515"/>
            <a:ext cx="1269642" cy="51841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B13 = B61 SE VALIDA CON A,3 TOTAL</a:t>
            </a:r>
            <a:endParaRPr lang="es-CL" sz="923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6473C62-16BE-4137-9E21-FBAD84521E1E}"/>
              </a:ext>
            </a:extLst>
          </p:cNvPr>
          <p:cNvSpPr txBox="1"/>
          <p:nvPr/>
        </p:nvSpPr>
        <p:spPr>
          <a:xfrm>
            <a:off x="262885" y="461483"/>
            <a:ext cx="1170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REM28,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A.1: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Ingresos y Egresos al programa de Rehabilitación Integral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los  Ingresos al programa, celdas B13, debe ser igual a la suma total de Sección A.2: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Evaluación Inicial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 B61.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REM28,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A.1: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Ingresos y Egresos al programa de Rehabilitación Integral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 B13 debe ser mayor o igual a Ingresos celda B14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REM28,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A.1: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 Ingresos y Egresos al programa de Rehabilitación Integral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 B13 debe ser mayor o igual a Ingresos celda B15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3606715" y="2493712"/>
            <a:ext cx="1656000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Rectángulo 30"/>
          <p:cNvSpPr/>
          <p:nvPr/>
        </p:nvSpPr>
        <p:spPr>
          <a:xfrm>
            <a:off x="3544426" y="6188751"/>
            <a:ext cx="1708298" cy="1676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/>
          <p:cNvSpPr/>
          <p:nvPr/>
        </p:nvSpPr>
        <p:spPr>
          <a:xfrm>
            <a:off x="3605358" y="2669857"/>
            <a:ext cx="1656000" cy="108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Rectángulo 35"/>
          <p:cNvSpPr/>
          <p:nvPr/>
        </p:nvSpPr>
        <p:spPr>
          <a:xfrm>
            <a:off x="3596724" y="2793918"/>
            <a:ext cx="1656000" cy="180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C9B14043-9400-4FDB-8770-74761EFDD221}"/>
              </a:ext>
            </a:extLst>
          </p:cNvPr>
          <p:cNvCxnSpPr>
            <a:cxnSpLocks/>
            <a:stCxn id="30" idx="3"/>
            <a:endCxn id="35" idx="3"/>
          </p:cNvCxnSpPr>
          <p:nvPr/>
        </p:nvCxnSpPr>
        <p:spPr>
          <a:xfrm flipH="1">
            <a:off x="5261358" y="2565712"/>
            <a:ext cx="1357" cy="158145"/>
          </a:xfrm>
          <a:prstGeom prst="bentConnector3">
            <a:avLst>
              <a:gd name="adj1" fmla="val -16845984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0 CuadroTexto">
            <a:extLst>
              <a:ext uri="{FF2B5EF4-FFF2-40B4-BE49-F238E27FC236}">
                <a16:creationId xmlns:a16="http://schemas.microsoft.com/office/drawing/2014/main" id="{AD933316-5025-48AC-B40F-0134C792C189}"/>
              </a:ext>
            </a:extLst>
          </p:cNvPr>
          <p:cNvSpPr txBox="1"/>
          <p:nvPr/>
        </p:nvSpPr>
        <p:spPr>
          <a:xfrm>
            <a:off x="5551510" y="2477803"/>
            <a:ext cx="1260367" cy="23436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923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B13 ≥ B14</a:t>
            </a:r>
            <a:endParaRPr lang="es-CL" sz="923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7" name="Conector: angular 26">
            <a:extLst>
              <a:ext uri="{FF2B5EF4-FFF2-40B4-BE49-F238E27FC236}">
                <a16:creationId xmlns:a16="http://schemas.microsoft.com/office/drawing/2014/main" id="{68F8C091-1C37-4ACB-B2B8-07C71F6FF51F}"/>
              </a:ext>
            </a:extLst>
          </p:cNvPr>
          <p:cNvCxnSpPr>
            <a:cxnSpLocks/>
            <a:stCxn id="35" idx="3"/>
            <a:endCxn id="36" idx="3"/>
          </p:cNvCxnSpPr>
          <p:nvPr/>
        </p:nvCxnSpPr>
        <p:spPr>
          <a:xfrm flipH="1">
            <a:off x="5252724" y="2723857"/>
            <a:ext cx="8634" cy="160061"/>
          </a:xfrm>
          <a:prstGeom prst="bentConnector3">
            <a:avLst>
              <a:gd name="adj1" fmla="val -2647672"/>
            </a:avLst>
          </a:prstGeom>
          <a:ln w="285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>
            <a:extLst>
              <a:ext uri="{FF2B5EF4-FFF2-40B4-BE49-F238E27FC236}">
                <a16:creationId xmlns:a16="http://schemas.microsoft.com/office/drawing/2014/main" id="{B6848457-0D44-8C2C-3464-23B512980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REM-28. REHABILITACIÓN INTEGRAL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7110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AB70452-B836-8356-6089-E01FBE0EC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96" y="1226566"/>
            <a:ext cx="8543925" cy="5038725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C6FC1C-CB32-4C79-A244-D67402F20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37</a:t>
            </a:fld>
            <a:endParaRPr lang="es-CL" dirty="0"/>
          </a:p>
        </p:txBody>
      </p:sp>
      <p:sp>
        <p:nvSpPr>
          <p:cNvPr id="14" name="5 CuadroTexto">
            <a:extLst>
              <a:ext uri="{FF2B5EF4-FFF2-40B4-BE49-F238E27FC236}">
                <a16:creationId xmlns:a16="http://schemas.microsoft.com/office/drawing/2014/main" id="{FE99E9E0-62B7-4DC4-842C-B7116268B36F}"/>
              </a:ext>
            </a:extLst>
          </p:cNvPr>
          <p:cNvSpPr txBox="1"/>
          <p:nvPr/>
        </p:nvSpPr>
        <p:spPr>
          <a:xfrm>
            <a:off x="5699119" y="3877123"/>
            <a:ext cx="2167925" cy="23436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B29 </a:t>
            </a:r>
            <a:r>
              <a:rPr lang="es-C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≤ </a:t>
            </a:r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Suma(B30:B52)</a:t>
            </a:r>
            <a:endParaRPr lang="es-CL" sz="923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B55D64B-FF95-42E6-857F-3E60299D6B6E}"/>
              </a:ext>
            </a:extLst>
          </p:cNvPr>
          <p:cNvSpPr txBox="1"/>
          <p:nvPr/>
        </p:nvSpPr>
        <p:spPr>
          <a:xfrm>
            <a:off x="262885" y="461483"/>
            <a:ext cx="11702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REM28,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A.2: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Ingresos por Condición de Salud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 B29, Total Ingresos Personas debe ser menor o igual a la suma de las desagregaciones por condición Física, celdas B30 a B52.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0AD881-BD55-4E7B-BC98-1354DBCA070B}"/>
              </a:ext>
            </a:extLst>
          </p:cNvPr>
          <p:cNvSpPr/>
          <p:nvPr/>
        </p:nvSpPr>
        <p:spPr>
          <a:xfrm>
            <a:off x="3728677" y="2138720"/>
            <a:ext cx="1620000" cy="18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A4B6089-5852-4D43-B321-9A6B8B3A484A}"/>
              </a:ext>
            </a:extLst>
          </p:cNvPr>
          <p:cNvSpPr/>
          <p:nvPr/>
        </p:nvSpPr>
        <p:spPr>
          <a:xfrm>
            <a:off x="3717421" y="2327683"/>
            <a:ext cx="1623700" cy="39376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A69A927A-28A4-A68B-C0AC-E4BCE87E8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REM-28. REHABILITACIÓN INTEGRAL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2463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8FE6F50-8121-9C80-EEB3-E054188D6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18" y="1348137"/>
            <a:ext cx="10357167" cy="5298848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28B113-3543-4D76-B26F-7E62A0D4B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3938" y="6356352"/>
            <a:ext cx="2743200" cy="365125"/>
          </a:xfrm>
        </p:spPr>
        <p:txBody>
          <a:bodyPr/>
          <a:lstStyle/>
          <a:p>
            <a:fld id="{FB3C1F03-C5B0-4174-84F3-90094AD186A6}" type="slidenum">
              <a:rPr lang="es-CL" smtClean="0"/>
              <a:t>38</a:t>
            </a:fld>
            <a:endParaRPr lang="es-CL"/>
          </a:p>
        </p:txBody>
      </p:sp>
      <p:cxnSp>
        <p:nvCxnSpPr>
          <p:cNvPr id="8" name="19 Conector angular">
            <a:extLst>
              <a:ext uri="{FF2B5EF4-FFF2-40B4-BE49-F238E27FC236}">
                <a16:creationId xmlns:a16="http://schemas.microsoft.com/office/drawing/2014/main" id="{029E43CA-46EE-453B-B879-047C923A95BD}"/>
              </a:ext>
            </a:extLst>
          </p:cNvPr>
          <p:cNvCxnSpPr>
            <a:cxnSpLocks/>
            <a:endCxn id="6" idx="3"/>
          </p:cNvCxnSpPr>
          <p:nvPr/>
        </p:nvCxnSpPr>
        <p:spPr>
          <a:xfrm rot="5400000" flipH="1" flipV="1">
            <a:off x="3840702" y="3598417"/>
            <a:ext cx="2168937" cy="6830"/>
          </a:xfrm>
          <a:prstGeom prst="bentConnector4">
            <a:avLst>
              <a:gd name="adj1" fmla="val 500"/>
              <a:gd name="adj2" fmla="val 28806955"/>
            </a:avLst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E8DEBE-C642-49B2-BBAA-FD4B91C13933}"/>
              </a:ext>
            </a:extLst>
          </p:cNvPr>
          <p:cNvSpPr txBox="1"/>
          <p:nvPr/>
        </p:nvSpPr>
        <p:spPr>
          <a:xfrm>
            <a:off x="262885" y="461483"/>
            <a:ext cx="11702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5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REM28,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B.1: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 Ingresos y Egresos al </a:t>
            </a:r>
            <a:r>
              <a:rPr lang="es-ES" sz="1200" b="1" dirty="0" err="1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Prog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. de Rehabilitación Integral,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el Total de Ingresos B149 debe ser menor o igual a la sumatoria de ingresos a rehabilitación, celdas B150 a B177</a:t>
            </a:r>
          </a:p>
          <a:p>
            <a:pPr marL="228600" indent="-228600">
              <a:buFont typeface="+mj-lt"/>
              <a:buAutoNum type="arabicPeriod" startAt="5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REM28,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REVISAR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B.1: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 Ingresos y Egresos al </a:t>
            </a:r>
            <a:r>
              <a:rPr lang="es-ES" sz="1200" b="1" dirty="0" err="1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Prog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. de Rehabilitación Integral,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 debe registrar solo en “Tipo de atención Abierta”, celdas AM150:AM178</a:t>
            </a:r>
          </a:p>
        </p:txBody>
      </p:sp>
      <p:sp>
        <p:nvSpPr>
          <p:cNvPr id="12" name="35 CuadroTexto">
            <a:extLst>
              <a:ext uri="{FF2B5EF4-FFF2-40B4-BE49-F238E27FC236}">
                <a16:creationId xmlns:a16="http://schemas.microsoft.com/office/drawing/2014/main" id="{08555FCD-2876-4792-AE08-278D24E73709}"/>
              </a:ext>
            </a:extLst>
          </p:cNvPr>
          <p:cNvSpPr txBox="1"/>
          <p:nvPr/>
        </p:nvSpPr>
        <p:spPr>
          <a:xfrm>
            <a:off x="9743129" y="3188520"/>
            <a:ext cx="1203668" cy="23436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923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AM149:AM185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325E24F-AEBD-441A-9F25-C2B96C9AF526}"/>
              </a:ext>
            </a:extLst>
          </p:cNvPr>
          <p:cNvSpPr/>
          <p:nvPr/>
        </p:nvSpPr>
        <p:spPr>
          <a:xfrm>
            <a:off x="9008773" y="2409908"/>
            <a:ext cx="550043" cy="40612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6A33E56-8039-4B14-B41F-CBD4DA019AF1}"/>
              </a:ext>
            </a:extLst>
          </p:cNvPr>
          <p:cNvSpPr/>
          <p:nvPr/>
        </p:nvSpPr>
        <p:spPr>
          <a:xfrm>
            <a:off x="2455701" y="2445080"/>
            <a:ext cx="2472884" cy="1445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5DB0EC5-C43E-4403-BBE1-A454A69D18CC}"/>
              </a:ext>
            </a:extLst>
          </p:cNvPr>
          <p:cNvSpPr/>
          <p:nvPr/>
        </p:nvSpPr>
        <p:spPr>
          <a:xfrm>
            <a:off x="2448871" y="2589646"/>
            <a:ext cx="2472884" cy="38902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F72B76-077C-DEF3-6D94-7CDEAF41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REM-28. REHABILITACIÓN INTEGRAL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9 CuadroTexto">
            <a:extLst>
              <a:ext uri="{FF2B5EF4-FFF2-40B4-BE49-F238E27FC236}">
                <a16:creationId xmlns:a16="http://schemas.microsoft.com/office/drawing/2014/main" id="{11A607A7-9F9B-4B76-8E25-5FCD57EDCFE8}"/>
              </a:ext>
            </a:extLst>
          </p:cNvPr>
          <p:cNvSpPr txBox="1"/>
          <p:nvPr/>
        </p:nvSpPr>
        <p:spPr>
          <a:xfrm>
            <a:off x="5925718" y="3353369"/>
            <a:ext cx="2072260" cy="23436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B149</a:t>
            </a:r>
            <a:r>
              <a:rPr lang="es-ES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≤</a:t>
            </a:r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Suma(B150:B177)</a:t>
            </a:r>
            <a:endParaRPr lang="es-CL" sz="923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441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D55E3BC-6496-5CE4-062F-AF690130A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51021"/>
            <a:ext cx="11570677" cy="4800310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27D7E4-F34C-446A-B909-73AA8A3F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6505"/>
            <a:ext cx="2743200" cy="365125"/>
          </a:xfrm>
        </p:spPr>
        <p:txBody>
          <a:bodyPr/>
          <a:lstStyle/>
          <a:p>
            <a:fld id="{FB3C1F03-C5B0-4174-84F3-90094AD186A6}" type="slidenum">
              <a:rPr lang="es-CL" smtClean="0"/>
              <a:t>39</a:t>
            </a:fld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519AB9-32F8-4898-98A1-E05E5BC7FB41}"/>
              </a:ext>
            </a:extLst>
          </p:cNvPr>
          <p:cNvSpPr txBox="1"/>
          <p:nvPr/>
        </p:nvSpPr>
        <p:spPr>
          <a:xfrm>
            <a:off x="300037" y="461483"/>
            <a:ext cx="11699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REM29, </a:t>
            </a:r>
            <a:r>
              <a:rPr lang="es-E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A: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Programa de Resolutividad Atención Primaria de Salud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celdas M12:N12, Total de interconsultas generadas en APS por Oftalmología/UAPO , se debe registrar en las celdas correspondiente y NO en las celdas O12:P12.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REM29, </a:t>
            </a:r>
            <a:r>
              <a:rPr lang="es-E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A: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Programa de </a:t>
            </a:r>
            <a:r>
              <a:rPr lang="es-ES" sz="1200" b="1" dirty="0" err="1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Resolutividad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 Atención Primaria de Salud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celdas O13:P13, Total de interconsultas generadas en APS por Otorrinolaringología/UAPO , se debe registrar en las celdas correspondiente y no en las celdas M13:N13.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DC5E468-1039-4B66-B855-709A10C511BC}"/>
              </a:ext>
            </a:extLst>
          </p:cNvPr>
          <p:cNvSpPr/>
          <p:nvPr/>
        </p:nvSpPr>
        <p:spPr>
          <a:xfrm>
            <a:off x="9221885" y="3709900"/>
            <a:ext cx="1240638" cy="1412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02E6276-D03D-4CDD-895F-78E0339FEAFE}"/>
              </a:ext>
            </a:extLst>
          </p:cNvPr>
          <p:cNvSpPr/>
          <p:nvPr/>
        </p:nvSpPr>
        <p:spPr>
          <a:xfrm>
            <a:off x="10462523" y="3851176"/>
            <a:ext cx="1336754" cy="13474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53731683-AF43-89BA-50A9-9E766DFCA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REM-29.  PROGRAMA DE IMÁGENES DIAGNÓSTICAS Y/O RESOLUTIVIDAD EN ATENCIÓN PRIMARIA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35 CuadroTexto">
            <a:extLst>
              <a:ext uri="{FF2B5EF4-FFF2-40B4-BE49-F238E27FC236}">
                <a16:creationId xmlns:a16="http://schemas.microsoft.com/office/drawing/2014/main" id="{1BE1F0DF-98CC-7818-0A9A-22CAA29B791F}"/>
              </a:ext>
            </a:extLst>
          </p:cNvPr>
          <p:cNvSpPr txBox="1"/>
          <p:nvPr/>
        </p:nvSpPr>
        <p:spPr>
          <a:xfrm>
            <a:off x="9375486" y="4009717"/>
            <a:ext cx="797329" cy="23436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M12:N12</a:t>
            </a:r>
          </a:p>
        </p:txBody>
      </p:sp>
      <p:sp>
        <p:nvSpPr>
          <p:cNvPr id="4" name="35 CuadroTexto">
            <a:extLst>
              <a:ext uri="{FF2B5EF4-FFF2-40B4-BE49-F238E27FC236}">
                <a16:creationId xmlns:a16="http://schemas.microsoft.com/office/drawing/2014/main" id="{1E8DC40D-B04C-5F71-D4B0-9FCE6D02F438}"/>
              </a:ext>
            </a:extLst>
          </p:cNvPr>
          <p:cNvSpPr txBox="1"/>
          <p:nvPr/>
        </p:nvSpPr>
        <p:spPr>
          <a:xfrm>
            <a:off x="10955135" y="4055736"/>
            <a:ext cx="797329" cy="2343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923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O13:P13</a:t>
            </a:r>
          </a:p>
        </p:txBody>
      </p:sp>
    </p:spTree>
    <p:extLst>
      <p:ext uri="{BB962C8B-B14F-4D97-AF65-F5344CB8AC3E}">
        <p14:creationId xmlns:p14="http://schemas.microsoft.com/office/powerpoint/2010/main" val="64989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CF4651DE-C9D4-F44B-A85B-2AA2290AC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85" y="4010207"/>
            <a:ext cx="11584189" cy="1944239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A004E94-6AFA-5620-E5AA-A248AB8F6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85" y="1619918"/>
            <a:ext cx="11584189" cy="1944239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260E2FD-7C52-476D-AC49-D942EF8DB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4</a:t>
            </a:fld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C93C7FC-CAC5-42CB-B7B6-6D0CCD223996}"/>
              </a:ext>
            </a:extLst>
          </p:cNvPr>
          <p:cNvSpPr txBox="1"/>
          <p:nvPr/>
        </p:nvSpPr>
        <p:spPr>
          <a:xfrm>
            <a:off x="262885" y="461483"/>
            <a:ext cx="11727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7"/>
            </a:pP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REM01, </a:t>
            </a:r>
            <a:r>
              <a:rPr lang="es-MX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ERROR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sección B o D: 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Controles de Salud según Ciclo Vital,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10 a 14 años, </a:t>
            </a:r>
            <a:r>
              <a:rPr lang="es-MX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celdas T36 a T38 debe ser mayor o igual a la suma de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Control de Salud Integral de Adolescente,</a:t>
            </a:r>
            <a:r>
              <a:rPr lang="es-MX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celda C74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211021" indent="-211021">
              <a:buFont typeface="+mj-lt"/>
              <a:buAutoNum type="arabicPeriod" startAt="7"/>
            </a:pP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REM01, </a:t>
            </a:r>
            <a:r>
              <a:rPr lang="es-MX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ERROR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sección B o D: 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Controles de Salud según Ciclo Vital,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10 a 14 años, </a:t>
            </a:r>
            <a:r>
              <a:rPr lang="es-MX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celdas U36 a U38 debe ser mayor o igual a la suma de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Control de Salud Integral de Adolescente,</a:t>
            </a:r>
            <a:r>
              <a:rPr lang="es-MX" sz="1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celda F74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9" name="26 Conector angular">
            <a:extLst>
              <a:ext uri="{FF2B5EF4-FFF2-40B4-BE49-F238E27FC236}">
                <a16:creationId xmlns:a16="http://schemas.microsoft.com/office/drawing/2014/main" id="{FCC75321-A20E-4793-86B7-457D81A9EDE1}"/>
              </a:ext>
            </a:extLst>
          </p:cNvPr>
          <p:cNvCxnSpPr>
            <a:cxnSpLocks/>
            <a:stCxn id="12" idx="1"/>
            <a:endCxn id="13" idx="0"/>
          </p:cNvCxnSpPr>
          <p:nvPr/>
        </p:nvCxnSpPr>
        <p:spPr>
          <a:xfrm rot="10800000" flipV="1">
            <a:off x="5053213" y="3015137"/>
            <a:ext cx="4589219" cy="2719642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2 CuadroTexto">
            <a:extLst>
              <a:ext uri="{FF2B5EF4-FFF2-40B4-BE49-F238E27FC236}">
                <a16:creationId xmlns:a16="http://schemas.microsoft.com/office/drawing/2014/main" id="{8435E811-D63F-4337-94A5-29AC0CA39251}"/>
              </a:ext>
            </a:extLst>
          </p:cNvPr>
          <p:cNvSpPr txBox="1"/>
          <p:nvPr/>
        </p:nvSpPr>
        <p:spPr>
          <a:xfrm>
            <a:off x="6786499" y="3155840"/>
            <a:ext cx="1790351" cy="23436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Suma(T36:T38) ≥ C74</a:t>
            </a:r>
          </a:p>
        </p:txBody>
      </p:sp>
      <p:cxnSp>
        <p:nvCxnSpPr>
          <p:cNvPr id="17" name="26 Conector angular">
            <a:extLst>
              <a:ext uri="{FF2B5EF4-FFF2-40B4-BE49-F238E27FC236}">
                <a16:creationId xmlns:a16="http://schemas.microsoft.com/office/drawing/2014/main" id="{0EEB8F52-122D-44EB-9CC1-371410FB1F90}"/>
              </a:ext>
            </a:extLst>
          </p:cNvPr>
          <p:cNvCxnSpPr>
            <a:cxnSpLocks/>
            <a:stCxn id="19" idx="3"/>
            <a:endCxn id="18" idx="2"/>
          </p:cNvCxnSpPr>
          <p:nvPr/>
        </p:nvCxnSpPr>
        <p:spPr>
          <a:xfrm flipH="1">
            <a:off x="7134646" y="3014698"/>
            <a:ext cx="3564689" cy="2907579"/>
          </a:xfrm>
          <a:prstGeom prst="bentConnector4">
            <a:avLst>
              <a:gd name="adj1" fmla="val -6413"/>
              <a:gd name="adj2" fmla="val 107862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2 CuadroTexto">
            <a:extLst>
              <a:ext uri="{FF2B5EF4-FFF2-40B4-BE49-F238E27FC236}">
                <a16:creationId xmlns:a16="http://schemas.microsoft.com/office/drawing/2014/main" id="{271497AA-51C9-4E8D-9830-3D70FA4C8774}"/>
              </a:ext>
            </a:extLst>
          </p:cNvPr>
          <p:cNvSpPr txBox="1"/>
          <p:nvPr/>
        </p:nvSpPr>
        <p:spPr>
          <a:xfrm>
            <a:off x="9729920" y="5097449"/>
            <a:ext cx="1790351" cy="2343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923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Suma(U36:U38) ≥ F74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9642431" y="2743474"/>
            <a:ext cx="504203" cy="5433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711212" y="5734779"/>
            <a:ext cx="684000" cy="18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810646" y="5738118"/>
            <a:ext cx="648000" cy="18415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0195132" y="2743035"/>
            <a:ext cx="504203" cy="54332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47295E8-98D9-F8BE-0FD3-156A8293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REM-A01.   CONTROLES DE SALUD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2752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3D051-8175-2CC6-4795-EBB789DE9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286396-3D0F-789D-CDE4-12A9FE3A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40</a:t>
            </a:fld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0B1FECA-F077-BE96-817A-690B4993F5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33" r="14766" b="31963"/>
          <a:stretch/>
        </p:blipFill>
        <p:spPr>
          <a:xfrm>
            <a:off x="376014" y="1032664"/>
            <a:ext cx="11174153" cy="3436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DB6B373B-4705-5D25-4FE1-C0A42C87DA52}"/>
              </a:ext>
            </a:extLst>
          </p:cNvPr>
          <p:cNvSpPr txBox="1">
            <a:spLocks/>
          </p:cNvSpPr>
          <p:nvPr/>
        </p:nvSpPr>
        <p:spPr>
          <a:xfrm>
            <a:off x="290318" y="62985"/>
            <a:ext cx="11700000" cy="360000"/>
          </a:xfrm>
          <a:prstGeom prst="rect">
            <a:avLst/>
          </a:prstGeom>
          <a:solidFill>
            <a:srgbClr val="BF9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REM-30R. </a:t>
            </a:r>
            <a:r>
              <a:rPr lang="es-ES" sz="1800" b="1" dirty="0">
                <a:solidFill>
                  <a:schemeClr val="bg1"/>
                </a:solidFill>
                <a:latin typeface="+mn-lt"/>
              </a:rPr>
              <a:t>ATENCIÓN Y ORIENTACIÓN DE SALUD A DISTANCIA (HD)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0379067-29DD-B28C-65FE-1B06C232CCEE}"/>
              </a:ext>
            </a:extLst>
          </p:cNvPr>
          <p:cNvSpPr txBox="1"/>
          <p:nvPr/>
        </p:nvSpPr>
        <p:spPr>
          <a:xfrm>
            <a:off x="300037" y="461483"/>
            <a:ext cx="11699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REM30R, </a:t>
            </a:r>
            <a:r>
              <a:rPr 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</a:rPr>
              <a:t>ERROR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</a:t>
            </a:r>
            <a:r>
              <a:rPr lang="es-ES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Atención y Orientación de Salud a Distancia</a:t>
            </a:r>
            <a:r>
              <a:rPr lang="es-ES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no debe existir registro en este REM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1F570DC-8F91-7C9B-5F78-6E073632C821}"/>
              </a:ext>
            </a:extLst>
          </p:cNvPr>
          <p:cNvSpPr/>
          <p:nvPr/>
        </p:nvSpPr>
        <p:spPr>
          <a:xfrm>
            <a:off x="3033757" y="3213219"/>
            <a:ext cx="8417607" cy="12135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35 CuadroTexto">
            <a:extLst>
              <a:ext uri="{FF2B5EF4-FFF2-40B4-BE49-F238E27FC236}">
                <a16:creationId xmlns:a16="http://schemas.microsoft.com/office/drawing/2014/main" id="{2745BADD-44FC-39CC-6BC1-84E28A73C515}"/>
              </a:ext>
            </a:extLst>
          </p:cNvPr>
          <p:cNvSpPr txBox="1"/>
          <p:nvPr/>
        </p:nvSpPr>
        <p:spPr>
          <a:xfrm>
            <a:off x="4299284" y="4864296"/>
            <a:ext cx="4161052" cy="23436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se debe registrar en este REM</a:t>
            </a:r>
          </a:p>
        </p:txBody>
      </p:sp>
    </p:spTree>
    <p:extLst>
      <p:ext uri="{BB962C8B-B14F-4D97-AF65-F5344CB8AC3E}">
        <p14:creationId xmlns:p14="http://schemas.microsoft.com/office/powerpoint/2010/main" val="294429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9A69A624-84B7-84A9-A333-A6439EE2D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63" y="4146700"/>
            <a:ext cx="11876206" cy="2136808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E0FAFCE-0176-7ED1-7D88-62EE66B24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02" y="1593148"/>
            <a:ext cx="11789735" cy="2207172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260E2FD-7C52-476D-AC49-D942EF8DB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2263"/>
            <a:ext cx="2743200" cy="365125"/>
          </a:xfrm>
        </p:spPr>
        <p:txBody>
          <a:bodyPr/>
          <a:lstStyle/>
          <a:p>
            <a:fld id="{FB3C1F03-C5B0-4174-84F3-90094AD186A6}" type="slidenum">
              <a:rPr lang="es-CL" smtClean="0"/>
              <a:t>5</a:t>
            </a:fld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C93C7FC-CAC5-42CB-B7B6-6D0CCD223996}"/>
              </a:ext>
            </a:extLst>
          </p:cNvPr>
          <p:cNvSpPr txBox="1"/>
          <p:nvPr/>
        </p:nvSpPr>
        <p:spPr>
          <a:xfrm>
            <a:off x="262885" y="461483"/>
            <a:ext cx="1170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9"/>
            </a:pP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REM01,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REVISAR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B: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Controles de Salud según Ciclo Vital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 F36, no debería ser registrado por el médico salvo excepciones.</a:t>
            </a:r>
          </a:p>
          <a:p>
            <a:pPr marL="211021" indent="-211021">
              <a:buFont typeface="+mj-lt"/>
              <a:buAutoNum type="arabicPeriod" startAt="9"/>
            </a:pP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REM01,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OBSERVAR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B:  La suma de los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Controles de Salud según Ciclo Vital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18-23 meses, celdas O36:O37, deben ser mayor o igual que Sección A.2 REM 03,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Resultados de la Aplicación  de Escala evaluación del desarrollo Psicomotor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18-23 meses celda L20+M20.</a:t>
            </a:r>
          </a:p>
          <a:p>
            <a:pPr marL="211021" indent="-211021">
              <a:buFont typeface="+mj-lt"/>
              <a:buAutoNum type="arabicPeriod" startAt="9"/>
            </a:pP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REM01, </a:t>
            </a:r>
            <a:r>
              <a:rPr lang="es-MX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OBSERVAR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B: La suma de los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Controles de Salud según Ciclo Vital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24-47 meses, celdas P36:P37, deben ser mayor o igual que Sección A.2 REM 03,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Resultados de la Aplicación  de Escala evaluación del desarrollo Psicomotor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24-47 meses celda N20+O20.</a:t>
            </a:r>
          </a:p>
        </p:txBody>
      </p:sp>
      <p:cxnSp>
        <p:nvCxnSpPr>
          <p:cNvPr id="13" name="26 Conector angular">
            <a:extLst>
              <a:ext uri="{FF2B5EF4-FFF2-40B4-BE49-F238E27FC236}">
                <a16:creationId xmlns:a16="http://schemas.microsoft.com/office/drawing/2014/main" id="{671F6E45-F3E3-45BD-98A5-0F36B8AD96D4}"/>
              </a:ext>
            </a:extLst>
          </p:cNvPr>
          <p:cNvCxnSpPr>
            <a:cxnSpLocks/>
            <a:stCxn id="12" idx="3"/>
            <a:endCxn id="14" idx="2"/>
          </p:cNvCxnSpPr>
          <p:nvPr/>
        </p:nvCxnSpPr>
        <p:spPr>
          <a:xfrm flipV="1">
            <a:off x="4896197" y="3347360"/>
            <a:ext cx="1033920" cy="575946"/>
          </a:xfrm>
          <a:prstGeom prst="bentConnector2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5 CuadroTexto">
            <a:extLst>
              <a:ext uri="{FF2B5EF4-FFF2-40B4-BE49-F238E27FC236}">
                <a16:creationId xmlns:a16="http://schemas.microsoft.com/office/drawing/2014/main" id="{5BCCB6C1-36C2-4A9D-99AA-2C85B4F8774E}"/>
              </a:ext>
            </a:extLst>
          </p:cNvPr>
          <p:cNvSpPr txBox="1"/>
          <p:nvPr/>
        </p:nvSpPr>
        <p:spPr>
          <a:xfrm>
            <a:off x="3405083" y="3806126"/>
            <a:ext cx="1491114" cy="2343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923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Sí F36 &gt; 0 </a:t>
            </a:r>
            <a:r>
              <a:rPr lang="es-ES_tradnl" sz="923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Revise</a:t>
            </a:r>
            <a:endParaRPr lang="es-ES_tradnl" sz="923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1" name="Conector: angular 20">
            <a:extLst>
              <a:ext uri="{FF2B5EF4-FFF2-40B4-BE49-F238E27FC236}">
                <a16:creationId xmlns:a16="http://schemas.microsoft.com/office/drawing/2014/main" id="{AD795B4C-7977-4CA9-AB8E-A57E725C694A}"/>
              </a:ext>
            </a:extLst>
          </p:cNvPr>
          <p:cNvCxnSpPr>
            <a:cxnSpLocks/>
            <a:stCxn id="17" idx="2"/>
            <a:endCxn id="20" idx="0"/>
          </p:cNvCxnSpPr>
          <p:nvPr/>
        </p:nvCxnSpPr>
        <p:spPr>
          <a:xfrm rot="5400000">
            <a:off x="10239694" y="4133396"/>
            <a:ext cx="2148629" cy="84665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id="{5DFF62B2-A7B7-4293-8EA9-EAB7ABC5D8F5}"/>
              </a:ext>
            </a:extLst>
          </p:cNvPr>
          <p:cNvCxnSpPr>
            <a:cxnSpLocks/>
            <a:stCxn id="16" idx="1"/>
            <a:endCxn id="19" idx="1"/>
          </p:cNvCxnSpPr>
          <p:nvPr/>
        </p:nvCxnSpPr>
        <p:spPr>
          <a:xfrm rot="10800000" flipV="1">
            <a:off x="9166357" y="3336968"/>
            <a:ext cx="1791045" cy="2353522"/>
          </a:xfrm>
          <a:prstGeom prst="bentConnector3">
            <a:avLst>
              <a:gd name="adj1" fmla="val 112763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46 CuadroTexto">
            <a:extLst>
              <a:ext uri="{FF2B5EF4-FFF2-40B4-BE49-F238E27FC236}">
                <a16:creationId xmlns:a16="http://schemas.microsoft.com/office/drawing/2014/main" id="{FFBA6E86-FA23-4C64-B702-1193597E9502}"/>
              </a:ext>
            </a:extLst>
          </p:cNvPr>
          <p:cNvSpPr txBox="1"/>
          <p:nvPr/>
        </p:nvSpPr>
        <p:spPr>
          <a:xfrm>
            <a:off x="7473392" y="3471251"/>
            <a:ext cx="2392881" cy="23436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(O36+O37) </a:t>
            </a:r>
            <a:r>
              <a:rPr lang="es-C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≥ L20+M20</a:t>
            </a:r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(REM03)</a:t>
            </a:r>
          </a:p>
        </p:txBody>
      </p:sp>
      <p:sp>
        <p:nvSpPr>
          <p:cNvPr id="18" name="1 CuadroTexto">
            <a:extLst>
              <a:ext uri="{FF2B5EF4-FFF2-40B4-BE49-F238E27FC236}">
                <a16:creationId xmlns:a16="http://schemas.microsoft.com/office/drawing/2014/main" id="{2F9EA565-92C4-4D28-B7BF-8AF1D39F71A4}"/>
              </a:ext>
            </a:extLst>
          </p:cNvPr>
          <p:cNvSpPr txBox="1"/>
          <p:nvPr/>
        </p:nvSpPr>
        <p:spPr>
          <a:xfrm>
            <a:off x="9636936" y="3903463"/>
            <a:ext cx="2440178" cy="2308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9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(P36+P37) </a:t>
            </a:r>
            <a:r>
              <a:rPr lang="es-CL" sz="9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≥ N</a:t>
            </a:r>
            <a:r>
              <a:rPr lang="es-ES_tradnl" sz="9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20</a:t>
            </a:r>
            <a:r>
              <a:rPr lang="es-ES_tradnl" sz="9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+O20(REM03)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660117" y="3203360"/>
            <a:ext cx="540000" cy="144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00B05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0957401" y="3203360"/>
            <a:ext cx="482175" cy="2672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9166356" y="5622821"/>
            <a:ext cx="1188000" cy="1353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1496245" y="3194407"/>
            <a:ext cx="482175" cy="288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0404683" y="5631036"/>
            <a:ext cx="972000" cy="13533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878A687-0B49-4EC7-A1AF-F205B41E5170}"/>
              </a:ext>
            </a:extLst>
          </p:cNvPr>
          <p:cNvSpPr txBox="1"/>
          <p:nvPr/>
        </p:nvSpPr>
        <p:spPr>
          <a:xfrm>
            <a:off x="230002" y="1587342"/>
            <a:ext cx="707245" cy="307777"/>
          </a:xfrm>
          <a:prstGeom prst="rect">
            <a:avLst/>
          </a:prstGeom>
          <a:solidFill>
            <a:srgbClr val="FF0000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REM01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E7728E5-E793-4669-88B0-64230B116970}"/>
              </a:ext>
            </a:extLst>
          </p:cNvPr>
          <p:cNvSpPr txBox="1"/>
          <p:nvPr/>
        </p:nvSpPr>
        <p:spPr>
          <a:xfrm>
            <a:off x="201270" y="4249189"/>
            <a:ext cx="713657" cy="307777"/>
          </a:xfrm>
          <a:prstGeom prst="rect">
            <a:avLst/>
          </a:prstGeom>
          <a:solidFill>
            <a:srgbClr val="FF0000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REM03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4411C52-C0DA-C80C-6EA8-6D2E3DFD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REM-A01.   CONTROLES DE SALUD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620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4650CCE-B9DA-8D42-B46E-638D45869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897" y="1584841"/>
            <a:ext cx="8295312" cy="4997286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260E2FD-7C52-476D-AC49-D942EF8DB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6</a:t>
            </a:fld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C93C7FC-CAC5-42CB-B7B6-6D0CCD223996}"/>
              </a:ext>
            </a:extLst>
          </p:cNvPr>
          <p:cNvSpPr txBox="1"/>
          <p:nvPr/>
        </p:nvSpPr>
        <p:spPr>
          <a:xfrm>
            <a:off x="262885" y="461483"/>
            <a:ext cx="11702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REM02, </a:t>
            </a:r>
            <a:r>
              <a:rPr lang="es-MX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ERROR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A o B: El total de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EMP Realizados por Profesional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sección A, celda B11 debe ser igual al total de los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EMP según Resultado del Estado Nutricional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sección B, celda B21.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REM02, </a:t>
            </a:r>
            <a:r>
              <a:rPr lang="es-MX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ERROR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A o B: El total de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EMP Realizados por Profesional 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 Hombres, sección A, celda C11 debe ser igual al total de los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EMP según Resultado del Estado Nutricional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 Hombres, sección B, celda C21.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REM02, </a:t>
            </a:r>
            <a:r>
              <a:rPr lang="es-MX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ERROR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A: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EMP realizado por Profesional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 B17 debe corresponder solo a Postas</a:t>
            </a:r>
          </a:p>
        </p:txBody>
      </p:sp>
      <p:cxnSp>
        <p:nvCxnSpPr>
          <p:cNvPr id="14" name="9 Conector angular">
            <a:extLst>
              <a:ext uri="{FF2B5EF4-FFF2-40B4-BE49-F238E27FC236}">
                <a16:creationId xmlns:a16="http://schemas.microsoft.com/office/drawing/2014/main" id="{06422CAB-431B-4308-B9D0-C49798865AC3}"/>
              </a:ext>
            </a:extLst>
          </p:cNvPr>
          <p:cNvCxnSpPr/>
          <p:nvPr/>
        </p:nvCxnSpPr>
        <p:spPr>
          <a:xfrm rot="10800000" flipV="1">
            <a:off x="4590351" y="3924867"/>
            <a:ext cx="11723" cy="1827692"/>
          </a:xfrm>
          <a:prstGeom prst="bentConnector3">
            <a:avLst>
              <a:gd name="adj1" fmla="val 1800000"/>
            </a:avLst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27 Conector angular">
            <a:extLst>
              <a:ext uri="{FF2B5EF4-FFF2-40B4-BE49-F238E27FC236}">
                <a16:creationId xmlns:a16="http://schemas.microsoft.com/office/drawing/2014/main" id="{6AF89F64-FC88-4F2C-81A2-09A657B877D6}"/>
              </a:ext>
            </a:extLst>
          </p:cNvPr>
          <p:cNvCxnSpPr>
            <a:cxnSpLocks/>
            <a:stCxn id="13" idx="3"/>
            <a:endCxn id="18" idx="3"/>
          </p:cNvCxnSpPr>
          <p:nvPr/>
        </p:nvCxnSpPr>
        <p:spPr>
          <a:xfrm flipH="1">
            <a:off x="6189597" y="3813557"/>
            <a:ext cx="2374" cy="1865566"/>
          </a:xfrm>
          <a:prstGeom prst="bentConnector3">
            <a:avLst>
              <a:gd name="adj1" fmla="val -9629318"/>
            </a:avLst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25 CuadroTexto">
            <a:extLst>
              <a:ext uri="{FF2B5EF4-FFF2-40B4-BE49-F238E27FC236}">
                <a16:creationId xmlns:a16="http://schemas.microsoft.com/office/drawing/2014/main" id="{37B01B4C-229A-4AB9-A5D4-B015F0E70FEF}"/>
              </a:ext>
            </a:extLst>
          </p:cNvPr>
          <p:cNvSpPr txBox="1"/>
          <p:nvPr/>
        </p:nvSpPr>
        <p:spPr>
          <a:xfrm>
            <a:off x="3935512" y="4484626"/>
            <a:ext cx="880369" cy="23436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B11 = B21</a:t>
            </a:r>
          </a:p>
        </p:txBody>
      </p:sp>
      <p:sp>
        <p:nvSpPr>
          <p:cNvPr id="22" name="12 CuadroTexto">
            <a:extLst>
              <a:ext uri="{FF2B5EF4-FFF2-40B4-BE49-F238E27FC236}">
                <a16:creationId xmlns:a16="http://schemas.microsoft.com/office/drawing/2014/main" id="{88349893-1771-4A72-86C8-379F2A28C704}"/>
              </a:ext>
            </a:extLst>
          </p:cNvPr>
          <p:cNvSpPr txBox="1"/>
          <p:nvPr/>
        </p:nvSpPr>
        <p:spPr>
          <a:xfrm>
            <a:off x="6010896" y="4482600"/>
            <a:ext cx="870751" cy="2343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s-CL" sz="923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C11 = C21</a:t>
            </a:r>
          </a:p>
        </p:txBody>
      </p:sp>
      <p:sp>
        <p:nvSpPr>
          <p:cNvPr id="12" name="25 CuadroTexto">
            <a:extLst>
              <a:ext uri="{FF2B5EF4-FFF2-40B4-BE49-F238E27FC236}">
                <a16:creationId xmlns:a16="http://schemas.microsoft.com/office/drawing/2014/main" id="{5BCCB6C1-36C2-4A9D-99AA-2C85B4F8774E}"/>
              </a:ext>
            </a:extLst>
          </p:cNvPr>
          <p:cNvSpPr txBox="1"/>
          <p:nvPr/>
        </p:nvSpPr>
        <p:spPr>
          <a:xfrm>
            <a:off x="8956580" y="4759576"/>
            <a:ext cx="1563248" cy="23436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923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B17 </a:t>
            </a:r>
            <a:r>
              <a:rPr lang="es-ES_tradnl" sz="923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SOLO POSTAS</a:t>
            </a:r>
            <a:endParaRPr lang="es-ES_tradnl" sz="923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471971" y="3724048"/>
            <a:ext cx="720000" cy="17901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469597" y="5590128"/>
            <a:ext cx="720000" cy="17799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FA1F188-912F-4C57-B636-BFA41D61E339}"/>
              </a:ext>
            </a:extLst>
          </p:cNvPr>
          <p:cNvSpPr/>
          <p:nvPr/>
        </p:nvSpPr>
        <p:spPr>
          <a:xfrm>
            <a:off x="4610368" y="3724046"/>
            <a:ext cx="828000" cy="1790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33172DB-C77A-4904-8A4C-5B2C178B1B50}"/>
              </a:ext>
            </a:extLst>
          </p:cNvPr>
          <p:cNvSpPr/>
          <p:nvPr/>
        </p:nvSpPr>
        <p:spPr>
          <a:xfrm>
            <a:off x="4598733" y="4808377"/>
            <a:ext cx="864000" cy="17901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23831AA-0512-4FA1-B27C-C70A9CA5B631}"/>
              </a:ext>
            </a:extLst>
          </p:cNvPr>
          <p:cNvSpPr/>
          <p:nvPr/>
        </p:nvSpPr>
        <p:spPr>
          <a:xfrm>
            <a:off x="4601822" y="5593300"/>
            <a:ext cx="828000" cy="1790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0876FE8-1382-4198-9877-635296637BB1}"/>
              </a:ext>
            </a:extLst>
          </p:cNvPr>
          <p:cNvCxnSpPr>
            <a:cxnSpLocks/>
            <a:stCxn id="19" idx="3"/>
            <a:endCxn id="12" idx="1"/>
          </p:cNvCxnSpPr>
          <p:nvPr/>
        </p:nvCxnSpPr>
        <p:spPr>
          <a:xfrm flipV="1">
            <a:off x="5462733" y="4876756"/>
            <a:ext cx="3493847" cy="2113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ítulo 1">
            <a:extLst>
              <a:ext uri="{FF2B5EF4-FFF2-40B4-BE49-F238E27FC236}">
                <a16:creationId xmlns:a16="http://schemas.microsoft.com/office/drawing/2014/main" id="{F60663CD-F1EC-6CA5-A82C-375EFEA8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REM-A02.   EXAMEN DE MEDICINA PREVENTIVA EN MAYORES DE 15 AÑOS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5111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0C1A456-C6D5-723D-38F8-AC65F8460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7" y="1396232"/>
            <a:ext cx="8686800" cy="2410161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8A3118-7D31-53E1-8918-F83D0FC06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" y="3901070"/>
            <a:ext cx="9646422" cy="2766253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360552-1D19-4828-8949-0F8FD0E2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7</a:t>
            </a:fld>
            <a:endParaRPr lang="es-CL"/>
          </a:p>
        </p:txBody>
      </p:sp>
      <p:sp>
        <p:nvSpPr>
          <p:cNvPr id="8" name="35 CuadroTexto">
            <a:extLst>
              <a:ext uri="{FF2B5EF4-FFF2-40B4-BE49-F238E27FC236}">
                <a16:creationId xmlns:a16="http://schemas.microsoft.com/office/drawing/2014/main" id="{238BB3B8-13D1-443D-AA80-1C310634F48B}"/>
              </a:ext>
            </a:extLst>
          </p:cNvPr>
          <p:cNvSpPr txBox="1"/>
          <p:nvPr/>
        </p:nvSpPr>
        <p:spPr>
          <a:xfrm>
            <a:off x="5746632" y="2712411"/>
            <a:ext cx="2767104" cy="23436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B11 = Suma (C108 + C111) del  REM03</a:t>
            </a:r>
          </a:p>
        </p:txBody>
      </p: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611B08DE-3DE3-4A6C-9AB9-9236EC82D543}"/>
              </a:ext>
            </a:extLst>
          </p:cNvPr>
          <p:cNvCxnSpPr>
            <a:cxnSpLocks/>
            <a:stCxn id="11" idx="2"/>
            <a:endCxn id="8" idx="1"/>
          </p:cNvCxnSpPr>
          <p:nvPr/>
        </p:nvCxnSpPr>
        <p:spPr>
          <a:xfrm rot="16200000" flipH="1">
            <a:off x="5081723" y="2164682"/>
            <a:ext cx="329184" cy="1000633"/>
          </a:xfrm>
          <a:prstGeom prst="bentConnector2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AF4C278-27A2-454E-BEA8-99EDBE05CF0A}"/>
              </a:ext>
            </a:extLst>
          </p:cNvPr>
          <p:cNvSpPr txBox="1"/>
          <p:nvPr/>
        </p:nvSpPr>
        <p:spPr>
          <a:xfrm>
            <a:off x="262885" y="461483"/>
            <a:ext cx="1170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REM02, </a:t>
            </a:r>
            <a:r>
              <a:rPr lang="es-MX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ERROR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sección A: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EMP Realizados por Profesional, 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Total de EMP realizados por profesional, celda B11 debe ser igual al N° de Audit (EMP/EMPAM), Sección D.1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APLICACIÓN DE TAMIZAJE PARA EVALUAR EL NIVEL DE RIESGO DE CONSUMO DE  ALCOHOL, TABACO Y OTRAS DROGAS,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celda Suma (C108 + C111) del REMA03 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REM02, </a:t>
            </a:r>
            <a:r>
              <a:rPr lang="es-MX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ERROR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sección A: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EMP Realizados por Profesional, 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Total de EMP realizados por profesional, celda E11 + F11 debe ser igual al N° de </a:t>
            </a:r>
            <a:r>
              <a:rPr lang="es-MX" sz="1200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Craff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(EMP), Sección D.1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APLICACIÓN DE TAMIZAJE PARA EVALUAR EL NIVEL DE RIESGO DE CONSUMO DE  ALCOHOL, TABACO Y OTRAS DROGAS,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celda C113 del REMA03 </a:t>
            </a:r>
          </a:p>
          <a:p>
            <a:pPr marL="228600" indent="-228600">
              <a:buFont typeface="+mj-lt"/>
              <a:buAutoNum type="arabicPeriod" startAt="4"/>
            </a:pPr>
            <a:endParaRPr lang="es-MX" sz="12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295999" y="2320407"/>
            <a:ext cx="900000" cy="18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117491" y="4969233"/>
            <a:ext cx="900000" cy="1351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0000"/>
              </a:solidFill>
            </a:endParaRPr>
          </a:p>
        </p:txBody>
      </p:sp>
      <p:cxnSp>
        <p:nvCxnSpPr>
          <p:cNvPr id="29" name="Conector: angular 9">
            <a:extLst>
              <a:ext uri="{FF2B5EF4-FFF2-40B4-BE49-F238E27FC236}">
                <a16:creationId xmlns:a16="http://schemas.microsoft.com/office/drawing/2014/main" id="{611B08DE-3DE3-4A6C-9AB9-9236EC82D543}"/>
              </a:ext>
            </a:extLst>
          </p:cNvPr>
          <p:cNvCxnSpPr>
            <a:cxnSpLocks/>
            <a:stCxn id="8" idx="3"/>
            <a:endCxn id="16" idx="3"/>
          </p:cNvCxnSpPr>
          <p:nvPr/>
        </p:nvCxnSpPr>
        <p:spPr>
          <a:xfrm flipH="1">
            <a:off x="5017491" y="2829591"/>
            <a:ext cx="3496245" cy="2207197"/>
          </a:xfrm>
          <a:prstGeom prst="bentConnector3">
            <a:avLst>
              <a:gd name="adj1" fmla="val -6538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2F259BE-2133-44F7-9EBF-07CAE5C266CB}"/>
              </a:ext>
            </a:extLst>
          </p:cNvPr>
          <p:cNvSpPr txBox="1"/>
          <p:nvPr/>
        </p:nvSpPr>
        <p:spPr>
          <a:xfrm>
            <a:off x="636526" y="3875195"/>
            <a:ext cx="713657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REM03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A8992CC-085D-46F5-B1A5-CEE6217120DB}"/>
              </a:ext>
            </a:extLst>
          </p:cNvPr>
          <p:cNvSpPr txBox="1"/>
          <p:nvPr/>
        </p:nvSpPr>
        <p:spPr>
          <a:xfrm>
            <a:off x="1116337" y="1396232"/>
            <a:ext cx="713657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REM02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779EA16-0492-126D-7C45-F7850124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REM-A02.   EXAMEN DE MEDICINA PREVENTIVA EN MAYORES DE 15 AÑOS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061DAE4-04F8-0F9A-7FA1-9F37419332E2}"/>
              </a:ext>
            </a:extLst>
          </p:cNvPr>
          <p:cNvSpPr/>
          <p:nvPr/>
        </p:nvSpPr>
        <p:spPr>
          <a:xfrm>
            <a:off x="4117491" y="5284196"/>
            <a:ext cx="900000" cy="1351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8DC5F71-9520-E5DC-16C9-C9F97FCFE540}"/>
              </a:ext>
            </a:extLst>
          </p:cNvPr>
          <p:cNvSpPr/>
          <p:nvPr/>
        </p:nvSpPr>
        <p:spPr>
          <a:xfrm>
            <a:off x="6693828" y="2320407"/>
            <a:ext cx="1552864" cy="19006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C895CC6-0766-C49E-6E1C-FA635AC0AD68}"/>
              </a:ext>
            </a:extLst>
          </p:cNvPr>
          <p:cNvSpPr/>
          <p:nvPr/>
        </p:nvSpPr>
        <p:spPr>
          <a:xfrm>
            <a:off x="4117491" y="5737142"/>
            <a:ext cx="900000" cy="180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id="{F6A4B465-54A5-0873-B0CF-933DAF79F43B}"/>
              </a:ext>
            </a:extLst>
          </p:cNvPr>
          <p:cNvCxnSpPr>
            <a:cxnSpLocks/>
            <a:stCxn id="12" idx="3"/>
            <a:endCxn id="13" idx="3"/>
          </p:cNvCxnSpPr>
          <p:nvPr/>
        </p:nvCxnSpPr>
        <p:spPr>
          <a:xfrm flipH="1">
            <a:off x="5017491" y="2415442"/>
            <a:ext cx="3229201" cy="3411700"/>
          </a:xfrm>
          <a:prstGeom prst="bentConnector3">
            <a:avLst>
              <a:gd name="adj1" fmla="val -69719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35 CuadroTexto">
            <a:extLst>
              <a:ext uri="{FF2B5EF4-FFF2-40B4-BE49-F238E27FC236}">
                <a16:creationId xmlns:a16="http://schemas.microsoft.com/office/drawing/2014/main" id="{EBB1F525-3CEA-EB3D-FB89-5753B13FBA21}"/>
              </a:ext>
            </a:extLst>
          </p:cNvPr>
          <p:cNvSpPr txBox="1"/>
          <p:nvPr/>
        </p:nvSpPr>
        <p:spPr>
          <a:xfrm>
            <a:off x="9421861" y="3572033"/>
            <a:ext cx="1931939" cy="23436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923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E11:F11 = C113 el  REM03</a:t>
            </a:r>
          </a:p>
        </p:txBody>
      </p:sp>
    </p:spTree>
    <p:extLst>
      <p:ext uri="{BB962C8B-B14F-4D97-AF65-F5344CB8AC3E}">
        <p14:creationId xmlns:p14="http://schemas.microsoft.com/office/powerpoint/2010/main" val="2206505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2B4F587-3685-CB7C-A2F1-1EAC55DBF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005" y="1016754"/>
            <a:ext cx="9572625" cy="5457825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7299334-DD7B-4E14-BF4A-801A03E4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8</a:t>
            </a:fld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F1AC4A-4F3A-43C1-953B-E8005C95DA44}"/>
              </a:ext>
            </a:extLst>
          </p:cNvPr>
          <p:cNvSpPr txBox="1"/>
          <p:nvPr/>
        </p:nvSpPr>
        <p:spPr>
          <a:xfrm>
            <a:off x="263525" y="489037"/>
            <a:ext cx="11736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REM03, </a:t>
            </a:r>
            <a:r>
              <a:rPr lang="es-MX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ERROR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A.2: El total de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Resultados de la Aplicación de escala de evaluación del desarrollo psicomotor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La aplicación del test de desarrollo celda C20 debe ser igual al detalle de evaluaciones del test  de desarrollo Psicomotor celdas C21:C36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29B8E8C-A49B-497A-A197-1C132790BFD2}"/>
              </a:ext>
            </a:extLst>
          </p:cNvPr>
          <p:cNvSpPr/>
          <p:nvPr/>
        </p:nvSpPr>
        <p:spPr>
          <a:xfrm>
            <a:off x="5583251" y="2013802"/>
            <a:ext cx="1080000" cy="18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0F0A6FC-1857-41C3-98C9-380931481667}"/>
              </a:ext>
            </a:extLst>
          </p:cNvPr>
          <p:cNvSpPr/>
          <p:nvPr/>
        </p:nvSpPr>
        <p:spPr>
          <a:xfrm>
            <a:off x="5583245" y="2203991"/>
            <a:ext cx="1091019" cy="33165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8818302C-8797-BE90-F5C9-9C0AE28AC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REM-A03.   APLICACIÓN Y RESULTADOS DE ESCALAS DE EVALUACIÓN 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4EC3DC70-3C79-580C-2AE3-7051032AF3E2}"/>
              </a:ext>
            </a:extLst>
          </p:cNvPr>
          <p:cNvCxnSpPr>
            <a:cxnSpLocks/>
            <a:stCxn id="4" idx="3"/>
            <a:endCxn id="7" idx="3"/>
          </p:cNvCxnSpPr>
          <p:nvPr/>
        </p:nvCxnSpPr>
        <p:spPr>
          <a:xfrm>
            <a:off x="6663251" y="2103802"/>
            <a:ext cx="11013" cy="1758485"/>
          </a:xfrm>
          <a:prstGeom prst="bentConnector3">
            <a:avLst>
              <a:gd name="adj1" fmla="val 217572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 CuadroTexto">
            <a:extLst>
              <a:ext uri="{FF2B5EF4-FFF2-40B4-BE49-F238E27FC236}">
                <a16:creationId xmlns:a16="http://schemas.microsoft.com/office/drawing/2014/main" id="{3C9ACB61-93AF-45D6-AA6B-F6FEDAA7E31E}"/>
              </a:ext>
            </a:extLst>
          </p:cNvPr>
          <p:cNvSpPr txBox="1"/>
          <p:nvPr/>
        </p:nvSpPr>
        <p:spPr>
          <a:xfrm>
            <a:off x="6850874" y="2728172"/>
            <a:ext cx="2164133" cy="23436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923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C20 = Suma(C21:C36)</a:t>
            </a:r>
          </a:p>
        </p:txBody>
      </p:sp>
    </p:spTree>
    <p:extLst>
      <p:ext uri="{BB962C8B-B14F-4D97-AF65-F5344CB8AC3E}">
        <p14:creationId xmlns:p14="http://schemas.microsoft.com/office/powerpoint/2010/main" val="48409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0B0D236-35F0-9E51-79F5-89999956B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85" y="4132773"/>
            <a:ext cx="10648950" cy="2109765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CD9DF7D-05E1-8903-6BE5-B4CB8BA93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85" y="1186722"/>
            <a:ext cx="11404507" cy="2736767"/>
          </a:xfrm>
          <a:prstGeom prst="rect">
            <a:avLst/>
          </a:prstGeom>
          <a:ln w="28575">
            <a:solidFill>
              <a:srgbClr val="BF9000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F111C4-AF6C-4872-8F76-6147F8B8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1F03-C5B0-4174-84F3-90094AD186A6}" type="slidenum">
              <a:rPr lang="es-CL" smtClean="0"/>
              <a:t>9</a:t>
            </a:fld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1084433-0061-4568-B6F0-ABF61B313EB0}"/>
              </a:ext>
            </a:extLst>
          </p:cNvPr>
          <p:cNvSpPr txBox="1"/>
          <p:nvPr/>
        </p:nvSpPr>
        <p:spPr>
          <a:xfrm>
            <a:off x="262885" y="488915"/>
            <a:ext cx="1170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REM03, </a:t>
            </a:r>
            <a:r>
              <a:rPr lang="es-MX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ERROR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A1: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 Aplicación y resultados de Pauta Breve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 C13 debe ser igual a sumatoria de los Resultados de la Aplicación de Pauta Breve, celda C14 y C15.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REM03, </a:t>
            </a:r>
            <a:r>
              <a:rPr lang="es-MX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ERROR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sección A4: </a:t>
            </a:r>
            <a:r>
              <a:rPr lang="es-MX" sz="1200" b="1" dirty="0">
                <a:solidFill>
                  <a:srgbClr val="00B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Los Resultados de la Aplicación de Protocolo Neurosensorial</a:t>
            </a:r>
            <a:r>
              <a:rPr lang="es-MX" sz="1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celda C54 debe ser igual a sumatoria de los Resultados de la Aplicación de Protocolo Neurosensorial, celda C55:C57.</a:t>
            </a:r>
          </a:p>
          <a:p>
            <a:pPr marL="228600" indent="-228600">
              <a:buFont typeface="+mj-lt"/>
              <a:buAutoNum type="arabicPeriod" startAt="2"/>
            </a:pPr>
            <a:endParaRPr lang="es-MX" sz="12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44 Conector angular">
            <a:extLst>
              <a:ext uri="{FF2B5EF4-FFF2-40B4-BE49-F238E27FC236}">
                <a16:creationId xmlns:a16="http://schemas.microsoft.com/office/drawing/2014/main" id="{3E2A38FE-A6D0-4957-922B-30CF673A0A96}"/>
              </a:ext>
            </a:extLst>
          </p:cNvPr>
          <p:cNvCxnSpPr/>
          <p:nvPr/>
        </p:nvCxnSpPr>
        <p:spPr>
          <a:xfrm>
            <a:off x="4135309" y="3522234"/>
            <a:ext cx="11723" cy="216000"/>
          </a:xfrm>
          <a:prstGeom prst="bentConnector3">
            <a:avLst>
              <a:gd name="adj1" fmla="val 8790000"/>
            </a:avLst>
          </a:prstGeom>
          <a:ln w="28575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44 Conector angular">
            <a:extLst>
              <a:ext uri="{FF2B5EF4-FFF2-40B4-BE49-F238E27FC236}">
                <a16:creationId xmlns:a16="http://schemas.microsoft.com/office/drawing/2014/main" id="{6F76F033-A0CB-44C2-BA70-2DE9EE6E2775}"/>
              </a:ext>
            </a:extLst>
          </p:cNvPr>
          <p:cNvCxnSpPr/>
          <p:nvPr/>
        </p:nvCxnSpPr>
        <p:spPr>
          <a:xfrm>
            <a:off x="4492878" y="5431980"/>
            <a:ext cx="11723" cy="232615"/>
          </a:xfrm>
          <a:prstGeom prst="bentConnector3">
            <a:avLst>
              <a:gd name="adj1" fmla="val 8790000"/>
            </a:avLst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 CuadroTexto">
            <a:extLst>
              <a:ext uri="{FF2B5EF4-FFF2-40B4-BE49-F238E27FC236}">
                <a16:creationId xmlns:a16="http://schemas.microsoft.com/office/drawing/2014/main" id="{38DB0B14-0DEB-4CD5-8DAD-CEAC12C6B77A}"/>
              </a:ext>
            </a:extLst>
          </p:cNvPr>
          <p:cNvSpPr txBox="1"/>
          <p:nvPr/>
        </p:nvSpPr>
        <p:spPr>
          <a:xfrm>
            <a:off x="5072312" y="3510850"/>
            <a:ext cx="1759891" cy="2343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s-CL" sz="923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C13 = Suma (C14:C15)</a:t>
            </a:r>
          </a:p>
        </p:txBody>
      </p:sp>
      <p:sp>
        <p:nvSpPr>
          <p:cNvPr id="14" name="4 CuadroTexto">
            <a:extLst>
              <a:ext uri="{FF2B5EF4-FFF2-40B4-BE49-F238E27FC236}">
                <a16:creationId xmlns:a16="http://schemas.microsoft.com/office/drawing/2014/main" id="{65789EE2-8919-47EA-904E-15428FA1A3B2}"/>
              </a:ext>
            </a:extLst>
          </p:cNvPr>
          <p:cNvSpPr txBox="1"/>
          <p:nvPr/>
        </p:nvSpPr>
        <p:spPr>
          <a:xfrm>
            <a:off x="5285023" y="5511035"/>
            <a:ext cx="1657826" cy="23436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s-CL" sz="92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C54 = suma(C55:C57)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24D109E-C03C-4349-A7D7-7A881388DC99}"/>
              </a:ext>
            </a:extLst>
          </p:cNvPr>
          <p:cNvSpPr/>
          <p:nvPr/>
        </p:nvSpPr>
        <p:spPr>
          <a:xfrm>
            <a:off x="3356899" y="3409608"/>
            <a:ext cx="778411" cy="14764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8FC26C5-9DE7-43B4-AAE2-B06884903348}"/>
              </a:ext>
            </a:extLst>
          </p:cNvPr>
          <p:cNvSpPr/>
          <p:nvPr/>
        </p:nvSpPr>
        <p:spPr>
          <a:xfrm>
            <a:off x="3361574" y="3601210"/>
            <a:ext cx="773735" cy="288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5154AC3-02F1-4D10-82AA-E0AAD3E04D1F}"/>
              </a:ext>
            </a:extLst>
          </p:cNvPr>
          <p:cNvSpPr/>
          <p:nvPr/>
        </p:nvSpPr>
        <p:spPr>
          <a:xfrm>
            <a:off x="2561479" y="5562973"/>
            <a:ext cx="1931400" cy="6319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0E89974-682D-476B-B82A-4AD998F04665}"/>
              </a:ext>
            </a:extLst>
          </p:cNvPr>
          <p:cNvSpPr/>
          <p:nvPr/>
        </p:nvSpPr>
        <p:spPr>
          <a:xfrm>
            <a:off x="2587855" y="5281579"/>
            <a:ext cx="1905023" cy="2326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C2AD612-6881-4080-CB54-70EB5E0A5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8" y="62985"/>
            <a:ext cx="11700000" cy="360000"/>
          </a:xfrm>
          <a:solidFill>
            <a:srgbClr val="BF9000"/>
          </a:solidFill>
          <a:ln>
            <a:solidFill>
              <a:srgbClr val="BF9000"/>
            </a:solidFill>
          </a:ln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+mn-lt"/>
              </a:rPr>
              <a:t>REM-A03.   APLICACIÓN Y RESULTADOS DE ESCALAS DE EVALUACIÓN </a:t>
            </a:r>
            <a:endParaRPr lang="es-CL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26345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35642</TotalTime>
  <Words>3617</Words>
  <Application>Microsoft Office PowerPoint</Application>
  <PresentationFormat>Panorámica</PresentationFormat>
  <Paragraphs>252</Paragraphs>
  <Slides>40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Verdana</vt:lpstr>
      <vt:lpstr>Tema de Office</vt:lpstr>
      <vt:lpstr>VALIDADOR REM SERIE A  ENERO 2025 V.1</vt:lpstr>
      <vt:lpstr>REM-A01.   CONTROLES DE SALUD</vt:lpstr>
      <vt:lpstr>REM-A01.   CONTROLES DE SALUD</vt:lpstr>
      <vt:lpstr>REM-A01.   CONTROLES DE SALUD</vt:lpstr>
      <vt:lpstr>REM-A01.   CONTROLES DE SALUD</vt:lpstr>
      <vt:lpstr>REM-A02.   EXAMEN DE MEDICINA PREVENTIVA EN MAYORES DE 15 AÑOS</vt:lpstr>
      <vt:lpstr>REM-A02.   EXAMEN DE MEDICINA PREVENTIVA EN MAYORES DE 15 AÑOS</vt:lpstr>
      <vt:lpstr>REM-A03.   APLICACIÓN Y RESULTADOS DE ESCALAS DE EVALUACIÓN </vt:lpstr>
      <vt:lpstr>REM-A03.   APLICACIÓN Y RESULTADOS DE ESCALAS DE EVALUACIÓN </vt:lpstr>
      <vt:lpstr>REM-A03.   APLICACIÓN Y RESULTADOS DE ESCALAS DE EVALUACIÓN </vt:lpstr>
      <vt:lpstr>REM-A03.   APLICACIÓN Y RESULTADOS DE ESCALAS DE EVALUACIÓN </vt:lpstr>
      <vt:lpstr>REM-A03.   APLICACIÓN Y RESULTADOS DE ESCALAS DE EVALUACIÓN </vt:lpstr>
      <vt:lpstr>REM-A03.   APLICACIÓN Y RESULTADOS DE ESCALAS DE EVALUACIÓN </vt:lpstr>
      <vt:lpstr>REM-A03.   APLICACIÓN Y RESULTADOS DE ESCALAS DE EVALUACIÓN </vt:lpstr>
      <vt:lpstr>REM-A04.   CONSULTAS Y OTRAS ATENCIONES EN LA RED</vt:lpstr>
      <vt:lpstr>REM-A04.   CONSULTAS Y OTRAS ATENCIONES EN LA RED</vt:lpstr>
      <vt:lpstr>REM-A04.   CONSULTAS Y OTRAS ATENCIONES EN LA RED</vt:lpstr>
      <vt:lpstr>REM-A05.   INGRESOS Y EGRESOS POR CONDICIÓN Y PROBLEMAS DE SALUD</vt:lpstr>
      <vt:lpstr>REM-A05.   INGRESOS Y EGRESOS POR CONDICIÓN Y PROBLEMAS DE SALUD</vt:lpstr>
      <vt:lpstr>REM-A05.   INGRESOS Y EGRESOS POR CONDICIÓN Y PROBLEMAS DE SALUD</vt:lpstr>
      <vt:lpstr>REM-A05.   INGRESOS Y EGRESOS POR CONDICIÓN Y PROBLEMAS DE SALUD</vt:lpstr>
      <vt:lpstr>REM-A05.   INGRESOS Y EGRESOS POR CONDICIÓN Y PROBLEMAS DE SALUD</vt:lpstr>
      <vt:lpstr>REM-A08.  ATENCIÓN DE URGENCIA</vt:lpstr>
      <vt:lpstr>REM-A08.  ATENCIÓN DE URGENCIA</vt:lpstr>
      <vt:lpstr>REM-A08.  ATENCIÓN DE URGENCIA</vt:lpstr>
      <vt:lpstr>REM-A08.  ATENCIÓN DE URGENCIA</vt:lpstr>
      <vt:lpstr>Presentación de PowerPoint</vt:lpstr>
      <vt:lpstr> REM-A11.  EXÁMENES DE PESQUISA DE ENFERMEDADES TRASMISIBLES </vt:lpstr>
      <vt:lpstr> REM-A11.  EXÁMENES DE PESQUISA DE ENFERMEDADES TRASMISIBLES </vt:lpstr>
      <vt:lpstr> REM-A11.  EXÁMENES DE PESQUISA DE ENFERMEDADES TRASMISIBLES </vt:lpstr>
      <vt:lpstr> REM-19a.   ACTIVIDADES DE PROMOCIÓN Y PREVENCIÓN DE LA SALUD</vt:lpstr>
      <vt:lpstr>REM-19b.   ACTIVIDADES DE PARTICIPACIÓN SOCIAL</vt:lpstr>
      <vt:lpstr>REM-21.   QUIRÓFANOS Y OTROS RECURSOS HOSPITALARIOS</vt:lpstr>
      <vt:lpstr>REM-27.  EDUCACIÓN PARA LA SALUD</vt:lpstr>
      <vt:lpstr>REM-27.  EDUCACIÓN PARA LA SALUD</vt:lpstr>
      <vt:lpstr>REM-28. REHABILITACIÓN INTEGRAL</vt:lpstr>
      <vt:lpstr>REM-28. REHABILITACIÓN INTEGRAL</vt:lpstr>
      <vt:lpstr>REM-28. REHABILITACIÓN INTEGRAL</vt:lpstr>
      <vt:lpstr>REM-29.  PROGRAMA DE IMÁGENES DIAGNÓSTICAS Y/O RESOLUTIVIDAD EN ATENCIÓN PRIMARIA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VALIDADOR REM SERIE A  MARZO 2020 V.1.0</dc:title>
  <dc:creator>Rodrigo Garces</dc:creator>
  <cp:lastModifiedBy>Rodrigo Garces</cp:lastModifiedBy>
  <cp:revision>1410</cp:revision>
  <cp:lastPrinted>2024-02-29T13:20:09Z</cp:lastPrinted>
  <dcterms:created xsi:type="dcterms:W3CDTF">2020-01-17T15:23:38Z</dcterms:created>
  <dcterms:modified xsi:type="dcterms:W3CDTF">2025-01-31T15:07:44Z</dcterms:modified>
</cp:coreProperties>
</file>